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34" r:id="rId2"/>
  </p:sldMasterIdLst>
  <p:notesMasterIdLst>
    <p:notesMasterId r:id="rId30"/>
  </p:notesMasterIdLst>
  <p:sldIdLst>
    <p:sldId id="603" r:id="rId3"/>
    <p:sldId id="588" r:id="rId4"/>
    <p:sldId id="598" r:id="rId5"/>
    <p:sldId id="368" r:id="rId6"/>
    <p:sldId id="486" r:id="rId7"/>
    <p:sldId id="487" r:id="rId8"/>
    <p:sldId id="488" r:id="rId9"/>
    <p:sldId id="489" r:id="rId10"/>
    <p:sldId id="490" r:id="rId11"/>
    <p:sldId id="491" r:id="rId12"/>
    <p:sldId id="369" r:id="rId13"/>
    <p:sldId id="345" r:id="rId14"/>
    <p:sldId id="348" r:id="rId15"/>
    <p:sldId id="350" r:id="rId16"/>
    <p:sldId id="349" r:id="rId17"/>
    <p:sldId id="351" r:id="rId18"/>
    <p:sldId id="352" r:id="rId19"/>
    <p:sldId id="353" r:id="rId20"/>
    <p:sldId id="599" r:id="rId21"/>
    <p:sldId id="601" r:id="rId22"/>
    <p:sldId id="358" r:id="rId23"/>
    <p:sldId id="454" r:id="rId24"/>
    <p:sldId id="600" r:id="rId25"/>
    <p:sldId id="357" r:id="rId26"/>
    <p:sldId id="602" r:id="rId27"/>
    <p:sldId id="604" r:id="rId28"/>
    <p:sldId id="605" r:id="rId29"/>
  </p:sldIdLst>
  <p:sldSz cx="9144000" cy="5143500" type="screen16x9"/>
  <p:notesSz cx="6858000" cy="9144000"/>
  <p:embeddedFontLst>
    <p:embeddedFont>
      <p:font typeface="楷体" pitchFamily="49" charset="-122"/>
      <p:regular r:id="rId31"/>
    </p:embeddedFont>
    <p:embeddedFont>
      <p:font typeface="Calibri" pitchFamily="34" charset="0"/>
      <p:regular r:id="rId32"/>
      <p:bold r:id="rId33"/>
      <p:italic r:id="rId34"/>
      <p:boldItalic r:id="rId35"/>
    </p:embeddedFont>
    <p:embeddedFont>
      <p:font typeface="黑体" pitchFamily="49" charset="-122"/>
      <p:regular r:id="rId36"/>
    </p:embeddedFont>
    <p:embeddedFont>
      <p:font typeface="幼圆" pitchFamily="49" charset="-122"/>
      <p:regular r:id="rId3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33"/>
    <a:srgbClr val="0000FF"/>
    <a:srgbClr val="009900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3.fntdata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6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598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712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1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174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533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96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585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21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953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631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3768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31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362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314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2160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317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084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62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375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769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456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4615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026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271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177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938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948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539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29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716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759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7662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606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601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275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263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884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52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216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1708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538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5716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76490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3506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1839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544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35028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0027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73798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4046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47349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56137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069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30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151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996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373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16165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970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18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251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088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73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67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773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578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934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520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36818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20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1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20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86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27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60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946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65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92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170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14988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02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51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523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2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18" Type="http://schemas.openxmlformats.org/officeDocument/2006/relationships/slideLayout" Target="../slideLayouts/slideLayout71.xml"/><Relationship Id="rId26" Type="http://schemas.openxmlformats.org/officeDocument/2006/relationships/slideLayout" Target="../slideLayouts/slideLayout79.xml"/><Relationship Id="rId39" Type="http://schemas.openxmlformats.org/officeDocument/2006/relationships/slideLayout" Target="../slideLayouts/slideLayout92.xml"/><Relationship Id="rId3" Type="http://schemas.openxmlformats.org/officeDocument/2006/relationships/slideLayout" Target="../slideLayouts/slideLayout56.xml"/><Relationship Id="rId21" Type="http://schemas.openxmlformats.org/officeDocument/2006/relationships/slideLayout" Target="../slideLayouts/slideLayout74.xml"/><Relationship Id="rId34" Type="http://schemas.openxmlformats.org/officeDocument/2006/relationships/slideLayout" Target="../slideLayouts/slideLayout87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70.xml"/><Relationship Id="rId25" Type="http://schemas.openxmlformats.org/officeDocument/2006/relationships/slideLayout" Target="../slideLayouts/slideLayout78.xml"/><Relationship Id="rId33" Type="http://schemas.openxmlformats.org/officeDocument/2006/relationships/slideLayout" Target="../slideLayouts/slideLayout86.xml"/><Relationship Id="rId38" Type="http://schemas.openxmlformats.org/officeDocument/2006/relationships/slideLayout" Target="../slideLayouts/slideLayout91.xml"/><Relationship Id="rId2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69.xml"/><Relationship Id="rId20" Type="http://schemas.openxmlformats.org/officeDocument/2006/relationships/slideLayout" Target="../slideLayouts/slideLayout73.xml"/><Relationship Id="rId29" Type="http://schemas.openxmlformats.org/officeDocument/2006/relationships/slideLayout" Target="../slideLayouts/slideLayout82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24" Type="http://schemas.openxmlformats.org/officeDocument/2006/relationships/slideLayout" Target="../slideLayouts/slideLayout77.xml"/><Relationship Id="rId32" Type="http://schemas.openxmlformats.org/officeDocument/2006/relationships/slideLayout" Target="../slideLayouts/slideLayout85.xml"/><Relationship Id="rId37" Type="http://schemas.openxmlformats.org/officeDocument/2006/relationships/slideLayout" Target="../slideLayouts/slideLayout90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8.xml"/><Relationship Id="rId23" Type="http://schemas.openxmlformats.org/officeDocument/2006/relationships/slideLayout" Target="../slideLayouts/slideLayout76.xml"/><Relationship Id="rId28" Type="http://schemas.openxmlformats.org/officeDocument/2006/relationships/slideLayout" Target="../slideLayouts/slideLayout81.xml"/><Relationship Id="rId36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63.xml"/><Relationship Id="rId19" Type="http://schemas.openxmlformats.org/officeDocument/2006/relationships/slideLayout" Target="../slideLayouts/slideLayout72.xml"/><Relationship Id="rId31" Type="http://schemas.openxmlformats.org/officeDocument/2006/relationships/slideLayout" Target="../slideLayouts/slideLayout84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Relationship Id="rId22" Type="http://schemas.openxmlformats.org/officeDocument/2006/relationships/slideLayout" Target="../slideLayouts/slideLayout75.xml"/><Relationship Id="rId27" Type="http://schemas.openxmlformats.org/officeDocument/2006/relationships/slideLayout" Target="../slideLayouts/slideLayout80.xml"/><Relationship Id="rId30" Type="http://schemas.openxmlformats.org/officeDocument/2006/relationships/slideLayout" Target="../slideLayouts/slideLayout83.xml"/><Relationship Id="rId35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测量（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242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727" r:id="rId40"/>
    <p:sldLayoutId id="2147483728" r:id="rId41"/>
    <p:sldLayoutId id="2147483729" r:id="rId42"/>
    <p:sldLayoutId id="2147483730" r:id="rId43"/>
    <p:sldLayoutId id="2147483731" r:id="rId44"/>
    <p:sldLayoutId id="2147483732" r:id="rId45"/>
    <p:sldLayoutId id="2147483733" r:id="rId46"/>
    <p:sldLayoutId id="2147483656" r:id="rId47"/>
    <p:sldLayoutId id="2147483657" r:id="rId48"/>
    <p:sldLayoutId id="2147483658" r:id="rId49"/>
    <p:sldLayoutId id="2147483659" r:id="rId50"/>
    <p:sldLayoutId id="2147483660" r:id="rId51"/>
    <p:sldLayoutId id="2147483661" r:id="rId52"/>
    <p:sldLayoutId id="2147483662" r:id="rId5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6387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754" r:id="rId20"/>
    <p:sldLayoutId id="2147483755" r:id="rId21"/>
    <p:sldLayoutId id="2147483756" r:id="rId22"/>
    <p:sldLayoutId id="2147483757" r:id="rId23"/>
    <p:sldLayoutId id="2147483758" r:id="rId24"/>
    <p:sldLayoutId id="2147483759" r:id="rId25"/>
    <p:sldLayoutId id="2147483760" r:id="rId26"/>
    <p:sldLayoutId id="2147483761" r:id="rId27"/>
    <p:sldLayoutId id="2147483762" r:id="rId28"/>
    <p:sldLayoutId id="2147483763" r:id="rId29"/>
    <p:sldLayoutId id="2147483764" r:id="rId30"/>
    <p:sldLayoutId id="2147483765" r:id="rId31"/>
    <p:sldLayoutId id="2147483766" r:id="rId32"/>
    <p:sldLayoutId id="2147483767" r:id="rId33"/>
    <p:sldLayoutId id="2147483768" r:id="rId34"/>
    <p:sldLayoutId id="2147483769" r:id="rId35"/>
    <p:sldLayoutId id="2147483770" r:id="rId36"/>
    <p:sldLayoutId id="2147483771" r:id="rId37"/>
    <p:sldLayoutId id="2147483772" r:id="rId38"/>
    <p:sldLayoutId id="2147483773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6.xml"/><Relationship Id="rId4" Type="http://schemas.openxmlformats.org/officeDocument/2006/relationships/slide" Target="slide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slide" Target="slide1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slide" Target="slide8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slide" Target="slide1.xml"/><Relationship Id="rId5" Type="http://schemas.openxmlformats.org/officeDocument/2006/relationships/image" Target="../media/image5.png"/><Relationship Id="rId4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slide" Target="slide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5.png"/><Relationship Id="rId4" Type="http://schemas.openxmlformats.org/officeDocument/2006/relationships/slide" Target="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audio" Target="../media/audio3.wav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22.png"/><Relationship Id="rId5" Type="http://schemas.openxmlformats.org/officeDocument/2006/relationships/audio" Target="../media/audio1.wav"/><Relationship Id="rId10" Type="http://schemas.openxmlformats.org/officeDocument/2006/relationships/slide" Target="slide1.xml"/><Relationship Id="rId4" Type="http://schemas.openxmlformats.org/officeDocument/2006/relationships/audio" Target="../media/audio4.wav"/><Relationship Id="rId9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2.bin"/><Relationship Id="rId12" Type="http://schemas.openxmlformats.org/officeDocument/2006/relationships/slide" Target="slide1.xml"/><Relationship Id="rId2" Type="http://schemas.openxmlformats.org/officeDocument/2006/relationships/tags" Target="../tags/tag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png"/><Relationship Id="rId11" Type="http://schemas.openxmlformats.org/officeDocument/2006/relationships/image" Target="../media/image5.png"/><Relationship Id="rId5" Type="http://schemas.openxmlformats.org/officeDocument/2006/relationships/image" Target="../media/image24.wmf"/><Relationship Id="rId10" Type="http://schemas.openxmlformats.org/officeDocument/2006/relationships/slide" Target="slide8.xml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slide" Target="slide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slide" Target="slide8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slide" Target="slide1.xml"/><Relationship Id="rId5" Type="http://schemas.openxmlformats.org/officeDocument/2006/relationships/image" Target="../media/image5.png"/><Relationship Id="rId4" Type="http://schemas.openxmlformats.org/officeDocument/2006/relationships/slide" Target="slid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slide" Target="slide1.xml"/><Relationship Id="rId5" Type="http://schemas.openxmlformats.org/officeDocument/2006/relationships/image" Target="../media/image5.png"/><Relationship Id="rId4" Type="http://schemas.openxmlformats.org/officeDocument/2006/relationships/slide" Target="slide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33.png"/><Relationship Id="rId7" Type="http://schemas.openxmlformats.org/officeDocument/2006/relationships/image" Target="../media/image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5.png"/><Relationship Id="rId4" Type="http://schemas.openxmlformats.org/officeDocument/2006/relationships/slide" Target="slide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slide" Target="slide1.xml"/><Relationship Id="rId5" Type="http://schemas.openxmlformats.org/officeDocument/2006/relationships/image" Target="../media/image9.png"/><Relationship Id="rId10" Type="http://schemas.openxmlformats.org/officeDocument/2006/relationships/image" Target="../media/image5.png"/><Relationship Id="rId4" Type="http://schemas.openxmlformats.org/officeDocument/2006/relationships/image" Target="../media/image8.png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73520" y="1435155"/>
            <a:ext cx="4386457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图形的认识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3320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E6135967-AED3-4063-A773-5778518BA3F4}"/>
              </a:ext>
            </a:extLst>
          </p:cNvPr>
          <p:cNvSpPr/>
          <p:nvPr/>
        </p:nvSpPr>
        <p:spPr>
          <a:xfrm>
            <a:off x="2016224" y="293179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圆的面积计算公式：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已知半径：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πr</a:t>
            </a:r>
            <a:r>
              <a:rPr lang="en-US" altLang="zh-CN" sz="24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已知直径：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π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d/2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已知周长：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π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C÷π÷2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A77837FC-57B0-418B-B98A-D7BCB739FEFE}"/>
              </a:ext>
            </a:extLst>
          </p:cNvPr>
          <p:cNvSpPr/>
          <p:nvPr/>
        </p:nvSpPr>
        <p:spPr>
          <a:xfrm>
            <a:off x="323528" y="267494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想一想圆的面积计算公式的探索过程，并说一说圆的面积公式。</a:t>
            </a:r>
          </a:p>
        </p:txBody>
      </p:sp>
      <p:pic>
        <p:nvPicPr>
          <p:cNvPr id="33" name="Picture 2" descr="D:\我的文档\北六数\北六数大课堂下（学用）\EE67.tif">
            <a:extLst>
              <a:ext uri="{FF2B5EF4-FFF2-40B4-BE49-F238E27FC236}">
                <a16:creationId xmlns="" xmlns:a16="http://schemas.microsoft.com/office/drawing/2014/main" id="{5600CD89-9012-4DDD-8F77-43382D9BB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3250" y="1404348"/>
            <a:ext cx="7543166" cy="145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组合 1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326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395536" y="339502"/>
            <a:ext cx="8352928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这些计算公式是怎样推导出来的？它们之间有什么联系？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4992815" y="2067694"/>
            <a:ext cx="3586345" cy="9787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利用割补、转化的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方法来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推导图形的面积公式。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</a:p>
        </p:txBody>
      </p:sp>
      <p:sp>
        <p:nvSpPr>
          <p:cNvPr id="20" name="矩形 19"/>
          <p:cNvSpPr/>
          <p:nvPr/>
        </p:nvSpPr>
        <p:spPr>
          <a:xfrm>
            <a:off x="971600" y="3920738"/>
            <a:ext cx="71174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长方形的面积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是研究其它图形面积的基础。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1475656" y="1464057"/>
            <a:ext cx="3143272" cy="83099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</a:ln>
        </p:spPr>
        <p:txBody>
          <a:bodyPr wrap="square" anchor="ctr">
            <a:spAutoFit/>
          </a:bodyPr>
          <a:lstStyle/>
          <a:p>
            <a:pPr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是用面积单位量出来的。   </a:t>
            </a: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755576" y="2383113"/>
            <a:ext cx="3857652" cy="476669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</a:ln>
        </p:spPr>
        <p:txBody>
          <a:bodyPr wrap="square" anchor="ctr">
            <a:spAutoFit/>
          </a:bodyPr>
          <a:lstStyle/>
          <a:p>
            <a:pPr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平行四边形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转化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成长方形。   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83568" y="2892881"/>
            <a:ext cx="3929090" cy="83099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</a:ln>
        </p:spPr>
        <p:txBody>
          <a:bodyPr wrap="square" anchor="ctr">
            <a:spAutoFit/>
          </a:bodyPr>
          <a:lstStyle/>
          <a:p>
            <a:pPr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两个完全相同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的三角形或梯形都可以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拼成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平行四边形。   </a:t>
            </a:r>
          </a:p>
        </p:txBody>
      </p:sp>
      <p:sp>
        <p:nvSpPr>
          <p:cNvPr id="24" name="右大括号 23"/>
          <p:cNvSpPr/>
          <p:nvPr/>
        </p:nvSpPr>
        <p:spPr>
          <a:xfrm>
            <a:off x="4583608" y="1678970"/>
            <a:ext cx="353405" cy="1803735"/>
          </a:xfrm>
          <a:prstGeom prst="rightBrace">
            <a:avLst>
              <a:gd name="adj1" fmla="val 20836"/>
              <a:gd name="adj2" fmla="val 50000"/>
            </a:avLst>
          </a:prstGeom>
          <a:noFill/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264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/>
      <p:bldP spid="20" grpId="0"/>
      <p:bldP spid="21" grpId="0" bldLvl="0" animBg="1"/>
      <p:bldP spid="22" grpId="0" bldLvl="0" animBg="1"/>
      <p:bldP spid="23" grpId="0" bldLvl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711254"/>
              </p:ext>
            </p:extLst>
          </p:nvPr>
        </p:nvGraphicFramePr>
        <p:xfrm>
          <a:off x="1234274" y="843455"/>
          <a:ext cx="6715143" cy="3807373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1430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718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2876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7154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3460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立体</a:t>
                      </a:r>
                      <a:endParaRPr kumimoji="0" lang="en-US" altLang="zh-CN" sz="2000" b="1" u="none" strike="noStrike" cap="none" normalizeH="0" baseline="0" dirty="0">
                        <a:ln>
                          <a:noFill/>
                        </a:ln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图形</a:t>
                      </a:r>
                      <a:endParaRPr kumimoji="0" 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表面积</a:t>
                      </a:r>
                      <a:endParaRPr kumimoji="0" 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体积</a:t>
                      </a:r>
                      <a:endParaRPr kumimoji="0" 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179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6021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356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365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1" name="Picture 44" descr="透视图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60" t="24814" r="75972" b="41599"/>
          <a:stretch>
            <a:fillRect/>
          </a:stretch>
        </p:blipFill>
        <p:spPr bwMode="auto">
          <a:xfrm>
            <a:off x="1582818" y="2530889"/>
            <a:ext cx="503222" cy="596152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42" name="Picture 45" descr="透视图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028" t="24814" r="46059" b="41599"/>
          <a:stretch>
            <a:fillRect/>
          </a:stretch>
        </p:blipFill>
        <p:spPr bwMode="auto">
          <a:xfrm>
            <a:off x="1483758" y="1744697"/>
            <a:ext cx="796669" cy="586911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44" name="Picture 46" descr="透视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160" t="14305" r="24791" b="46852"/>
          <a:stretch>
            <a:fillRect/>
          </a:stretch>
        </p:blipFill>
        <p:spPr bwMode="auto">
          <a:xfrm>
            <a:off x="1640633" y="3351967"/>
            <a:ext cx="432768" cy="572533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45" name="Picture 47" descr="透视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570" t="16412" b="46852"/>
          <a:stretch>
            <a:fillRect/>
          </a:stretch>
        </p:blipFill>
        <p:spPr bwMode="auto">
          <a:xfrm>
            <a:off x="1653272" y="4020244"/>
            <a:ext cx="435737" cy="53484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sp>
        <p:nvSpPr>
          <p:cNvPr id="47" name="Text Box 48"/>
          <p:cNvSpPr txBox="1">
            <a:spLocks noChangeArrowheads="1"/>
          </p:cNvSpPr>
          <p:nvPr/>
        </p:nvSpPr>
        <p:spPr bwMode="auto">
          <a:xfrm>
            <a:off x="2595559" y="1777454"/>
            <a:ext cx="30956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altLang="en-US" sz="20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=(ab+ah+bh)</a:t>
            </a:r>
            <a:r>
              <a:rPr 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50" name="Text Box 49"/>
          <p:cNvSpPr txBox="1">
            <a:spLocks noChangeArrowheads="1"/>
          </p:cNvSpPr>
          <p:nvPr/>
        </p:nvSpPr>
        <p:spPr bwMode="auto">
          <a:xfrm>
            <a:off x="2941565" y="2571603"/>
            <a:ext cx="20875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sz="20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正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2978936" y="3150970"/>
            <a:ext cx="27733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sz="20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表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=2S</a:t>
            </a:r>
            <a:r>
              <a:rPr lang="zh-CN" sz="20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底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+S</a:t>
            </a:r>
            <a:r>
              <a:rPr lang="zh-CN" sz="20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侧  </a:t>
            </a:r>
          </a:p>
          <a:p>
            <a:pPr>
              <a:lnSpc>
                <a:spcPct val="120000"/>
              </a:lnSpc>
            </a:pP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sz="20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侧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=Ch</a:t>
            </a:r>
          </a:p>
        </p:txBody>
      </p:sp>
      <p:sp>
        <p:nvSpPr>
          <p:cNvPr id="52" name="Text Box 51"/>
          <p:cNvSpPr txBox="1">
            <a:spLocks noChangeArrowheads="1"/>
          </p:cNvSpPr>
          <p:nvPr/>
        </p:nvSpPr>
        <p:spPr bwMode="auto">
          <a:xfrm>
            <a:off x="5496597" y="1759340"/>
            <a:ext cx="1873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</a:t>
            </a:r>
            <a:r>
              <a:rPr lang="zh-CN" sz="2000" b="1" baseline="-250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zh-CN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zh-CN" altLang="zh-CN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</a:p>
        </p:txBody>
      </p:sp>
      <p:sp>
        <p:nvSpPr>
          <p:cNvPr id="53" name="Text Box 53"/>
          <p:cNvSpPr txBox="1">
            <a:spLocks noChangeArrowheads="1"/>
          </p:cNvSpPr>
          <p:nvPr/>
        </p:nvSpPr>
        <p:spPr bwMode="auto">
          <a:xfrm>
            <a:off x="5619019" y="2550793"/>
            <a:ext cx="1943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</a:t>
            </a:r>
            <a:r>
              <a:rPr lang="zh-CN" sz="2000" b="1" baseline="-250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</a:t>
            </a:r>
            <a:r>
              <a:rPr lang="zh-CN" altLang="zh-CN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=a</a:t>
            </a:r>
            <a:r>
              <a:rPr lang="zh-CN" altLang="zh-CN" sz="2000" b="1" baseline="300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 </a:t>
            </a:r>
            <a:r>
              <a:rPr lang="zh-CN" altLang="zh-CN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</a:p>
        </p:txBody>
      </p:sp>
      <p:sp>
        <p:nvSpPr>
          <p:cNvPr id="55" name="Rectangle 55"/>
          <p:cNvSpPr>
            <a:spLocks noChangeArrowheads="1"/>
          </p:cNvSpPr>
          <p:nvPr/>
        </p:nvSpPr>
        <p:spPr bwMode="auto">
          <a:xfrm>
            <a:off x="5715008" y="3298629"/>
            <a:ext cx="875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</a:t>
            </a:r>
            <a:r>
              <a:rPr lang="zh-CN" sz="2000" b="1" baseline="-250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柱</a:t>
            </a:r>
            <a:r>
              <a:rPr lang="zh-CN" altLang="zh-CN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=Sh</a:t>
            </a:r>
          </a:p>
        </p:txBody>
      </p:sp>
      <p:sp>
        <p:nvSpPr>
          <p:cNvPr id="59" name="Line 56"/>
          <p:cNvSpPr>
            <a:spLocks noChangeShapeType="1"/>
          </p:cNvSpPr>
          <p:nvPr/>
        </p:nvSpPr>
        <p:spPr bwMode="auto">
          <a:xfrm>
            <a:off x="3357554" y="4312373"/>
            <a:ext cx="1008063" cy="0"/>
          </a:xfrm>
          <a:prstGeom prst="line">
            <a:avLst/>
          </a:pr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>
            <a:off x="7000892" y="2383547"/>
            <a:ext cx="13541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zh-CN" sz="20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20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Sh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4003739" y="3949312"/>
            <a:ext cx="4214842" cy="759037"/>
            <a:chOff x="3071802" y="198282"/>
            <a:chExt cx="4214842" cy="759037"/>
          </a:xfrm>
        </p:grpSpPr>
        <p:sp>
          <p:nvSpPr>
            <p:cNvPr id="63" name="Text Box 8"/>
            <p:cNvSpPr txBox="1">
              <a:spLocks noChangeArrowheads="1"/>
            </p:cNvSpPr>
            <p:nvPr/>
          </p:nvSpPr>
          <p:spPr bwMode="auto">
            <a:xfrm>
              <a:off x="3071802" y="285752"/>
              <a:ext cx="421484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buFont typeface="Arial" pitchFamily="34" charset="0"/>
                <a:buNone/>
              </a:pPr>
              <a:r>
                <a:rPr lang="en-US" altLang="zh-CN" sz="2000" b="1" i="1" dirty="0">
                  <a:solidFill>
                    <a:srgbClr val="00206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Ⅴ</a:t>
              </a:r>
              <a:r>
                <a:rPr lang="en-US" altLang="zh-CN" sz="2000" b="1" i="1" dirty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b="1" dirty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b="1" dirty="0">
                  <a:solidFill>
                    <a:srgbClr val="00206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  </a:t>
              </a:r>
              <a:r>
                <a:rPr lang="en-US" altLang="zh-CN" sz="2000" b="1" dirty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endParaRPr lang="en-US" altLang="zh-CN" sz="2000" b="1" i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4786314" y="198282"/>
              <a:ext cx="1809481" cy="759037"/>
              <a:chOff x="4786314" y="198282"/>
              <a:chExt cx="1809481" cy="759037"/>
            </a:xfrm>
          </p:grpSpPr>
          <p:sp>
            <p:nvSpPr>
              <p:cNvPr id="65" name="Text Box 4"/>
              <p:cNvSpPr txBox="1">
                <a:spLocks noChangeArrowheads="1"/>
              </p:cNvSpPr>
              <p:nvPr/>
            </p:nvSpPr>
            <p:spPr bwMode="auto">
              <a:xfrm>
                <a:off x="4786314" y="428604"/>
                <a:ext cx="78581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  <a:buFont typeface="Arial" pitchFamily="34" charset="0"/>
                  <a:buNone/>
                </a:pPr>
                <a:r>
                  <a:rPr lang="zh-CN" altLang="en-US" sz="2000" b="1" dirty="0">
                    <a:solidFill>
                      <a:srgbClr val="00206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锥</a:t>
                </a:r>
                <a:endParaRPr lang="zh-CN" altLang="en-US" sz="2000" b="1" dirty="0">
                  <a:solidFill>
                    <a:srgbClr val="00206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itchFamily="34" charset="0"/>
                </a:endParaRPr>
              </a:p>
            </p:txBody>
          </p:sp>
          <p:sp>
            <p:nvSpPr>
              <p:cNvPr id="72" name="TextBox 35"/>
              <p:cNvSpPr txBox="1"/>
              <p:nvPr/>
            </p:nvSpPr>
            <p:spPr>
              <a:xfrm>
                <a:off x="6000760" y="285728"/>
                <a:ext cx="59503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i="1" dirty="0" err="1">
                    <a:solidFill>
                      <a:srgbClr val="00206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sh</a:t>
                </a:r>
                <a:endParaRPr lang="zh-CN" altLang="en-US" sz="2000" b="1" i="1" dirty="0">
                  <a:solidFill>
                    <a:srgbClr val="00206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73" name="组合 72"/>
              <p:cNvGrpSpPr/>
              <p:nvPr/>
            </p:nvGrpSpPr>
            <p:grpSpPr>
              <a:xfrm>
                <a:off x="5550888" y="198282"/>
                <a:ext cx="463994" cy="759037"/>
                <a:chOff x="4336442" y="3698744"/>
                <a:chExt cx="463994" cy="759037"/>
              </a:xfrm>
            </p:grpSpPr>
            <p:sp>
              <p:nvSpPr>
                <p:cNvPr id="75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4422266" y="3698744"/>
                  <a:ext cx="314510" cy="400110"/>
                </a:xfrm>
                <a:prstGeom prst="rect">
                  <a:avLst/>
                </a:prstGeom>
                <a:noFill/>
                <a:ln w="9525" cap="rnd" algn="ctr">
                  <a:noFill/>
                  <a:prstDash val="sysDot"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en-US" altLang="zh-CN" sz="2000" b="1" dirty="0">
                      <a:solidFill>
                        <a:srgbClr val="00206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</a:p>
              </p:txBody>
            </p:sp>
            <p:sp>
              <p:nvSpPr>
                <p:cNvPr id="76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4336442" y="4057671"/>
                  <a:ext cx="444352" cy="400110"/>
                </a:xfrm>
                <a:prstGeom prst="rect">
                  <a:avLst/>
                </a:prstGeom>
                <a:noFill/>
                <a:ln w="9525" cap="rnd" algn="ctr">
                  <a:noFill/>
                  <a:prstDash val="sysDot"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 </a:t>
                  </a:r>
                  <a:r>
                    <a:rPr lang="en-US" altLang="zh-CN" sz="2000" b="1" dirty="0">
                      <a:solidFill>
                        <a:srgbClr val="00206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</a:p>
              </p:txBody>
            </p:sp>
            <p:sp>
              <p:nvSpPr>
                <p:cNvPr id="77" name="矩形 76"/>
                <p:cNvSpPr/>
                <p:nvPr/>
              </p:nvSpPr>
              <p:spPr>
                <a:xfrm>
                  <a:off x="4357686" y="3857628"/>
                  <a:ext cx="44275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00206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—</a:t>
                  </a:r>
                  <a:endParaRPr lang="zh-CN" altLang="en-US" sz="2000" b="1" dirty="0">
                    <a:solidFill>
                      <a:srgbClr val="00206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</p:grpSp>
      <p:sp>
        <p:nvSpPr>
          <p:cNvPr id="30" name="Rectangle 2">
            <a:extLst>
              <a:ext uri="{FF2B5EF4-FFF2-40B4-BE49-F238E27FC236}">
                <a16:creationId xmlns="" xmlns:a16="http://schemas.microsoft.com/office/drawing/2014/main" id="{9595DA2B-7BAF-4AB8-8D87-CD57CB5FAA8C}"/>
              </a:ext>
            </a:extLst>
          </p:cNvPr>
          <p:cNvSpPr txBox="1">
            <a:spLocks noChangeArrowheads="1"/>
          </p:cNvSpPr>
          <p:nvPr/>
        </p:nvSpPr>
        <p:spPr>
          <a:xfrm>
            <a:off x="539552" y="339502"/>
            <a:ext cx="7848872" cy="40011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将下面立体图形的表面积与体积公式整理在表中。　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4" name="图片 33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5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517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uild="p" autoUpdateAnimBg="0"/>
      <p:bldP spid="50" grpId="0" autoUpdateAnimBg="0"/>
      <p:bldP spid="51" grpId="0" build="p" autoUpdateAnimBg="0"/>
      <p:bldP spid="52" grpId="0" autoUpdateAnimBg="0"/>
      <p:bldP spid="53" grpId="0" autoUpdateAnimBg="0"/>
      <p:bldP spid="55" grpId="0" autoUpdateAnimBg="0"/>
      <p:bldP spid="59" grpId="0" animBg="1"/>
      <p:bldP spid="6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任意多边形 38"/>
          <p:cNvSpPr/>
          <p:nvPr>
            <p:custDataLst>
              <p:tags r:id="rId1"/>
            </p:custDataLst>
          </p:nvPr>
        </p:nvSpPr>
        <p:spPr bwMode="auto">
          <a:xfrm>
            <a:off x="500066" y="-570743"/>
            <a:ext cx="554037" cy="46166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 noProof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华康海报体W12"/>
            </a:endParaRPr>
          </a:p>
        </p:txBody>
      </p:sp>
      <p:sp>
        <p:nvSpPr>
          <p:cNvPr id="41" name="AutoShape 31"/>
          <p:cNvSpPr>
            <a:spLocks noChangeArrowheads="1"/>
          </p:cNvSpPr>
          <p:nvPr/>
        </p:nvSpPr>
        <p:spPr bwMode="auto">
          <a:xfrm>
            <a:off x="571472" y="1429521"/>
            <a:ext cx="2881313" cy="1223962"/>
          </a:xfrm>
          <a:prstGeom prst="cube">
            <a:avLst>
              <a:gd name="adj" fmla="val 52306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 Box 22"/>
          <p:cNvSpPr txBox="1">
            <a:spLocks noChangeArrowheads="1"/>
          </p:cNvSpPr>
          <p:nvPr/>
        </p:nvSpPr>
        <p:spPr bwMode="auto">
          <a:xfrm>
            <a:off x="1643042" y="1500959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</a:p>
        </p:txBody>
      </p:sp>
      <p:sp>
        <p:nvSpPr>
          <p:cNvPr id="43" name="Text Box 27"/>
          <p:cNvSpPr txBox="1">
            <a:spLocks noChangeArrowheads="1"/>
          </p:cNvSpPr>
          <p:nvPr/>
        </p:nvSpPr>
        <p:spPr bwMode="auto">
          <a:xfrm>
            <a:off x="1428728" y="2143901"/>
            <a:ext cx="514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</a:t>
            </a:r>
          </a:p>
        </p:txBody>
      </p:sp>
      <p:sp>
        <p:nvSpPr>
          <p:cNvPr id="44" name="Text Box 24"/>
          <p:cNvSpPr txBox="1">
            <a:spLocks noChangeArrowheads="1"/>
          </p:cNvSpPr>
          <p:nvPr/>
        </p:nvSpPr>
        <p:spPr bwMode="auto">
          <a:xfrm rot="831381">
            <a:off x="2776632" y="1926268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4122739" y="854850"/>
            <a:ext cx="4564565" cy="2289175"/>
            <a:chOff x="4122739" y="2068511"/>
            <a:chExt cx="4564565" cy="2289175"/>
          </a:xfrm>
        </p:grpSpPr>
        <p:sp>
          <p:nvSpPr>
            <p:cNvPr id="46" name="AutoShape 6"/>
            <p:cNvSpPr>
              <a:spLocks noChangeArrowheads="1"/>
            </p:cNvSpPr>
            <p:nvPr/>
          </p:nvSpPr>
          <p:spPr bwMode="auto">
            <a:xfrm>
              <a:off x="4313239" y="3852861"/>
              <a:ext cx="3024188" cy="504825"/>
            </a:xfrm>
            <a:prstGeom prst="parallelogram">
              <a:avLst>
                <a:gd name="adj" fmla="val 90136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AutoShape 7"/>
            <p:cNvSpPr>
              <a:spLocks noChangeArrowheads="1"/>
            </p:cNvSpPr>
            <p:nvPr/>
          </p:nvSpPr>
          <p:spPr bwMode="auto">
            <a:xfrm>
              <a:off x="4786314" y="3214686"/>
              <a:ext cx="3168650" cy="635000"/>
            </a:xfrm>
            <a:prstGeom prst="parallelogram">
              <a:avLst>
                <a:gd name="adj" fmla="val 100331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AutoShape 8"/>
            <p:cNvSpPr>
              <a:spLocks noChangeArrowheads="1"/>
            </p:cNvSpPr>
            <p:nvPr/>
          </p:nvSpPr>
          <p:spPr bwMode="auto">
            <a:xfrm rot="18922646" flipV="1">
              <a:off x="7269667" y="3278518"/>
              <a:ext cx="1417637" cy="533400"/>
            </a:xfrm>
            <a:prstGeom prst="parallelogram">
              <a:avLst>
                <a:gd name="adj" fmla="val 101511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9" name="AutoShape 9"/>
            <p:cNvSpPr>
              <a:spLocks noChangeArrowheads="1"/>
            </p:cNvSpPr>
            <p:nvPr/>
          </p:nvSpPr>
          <p:spPr bwMode="auto">
            <a:xfrm>
              <a:off x="4122739" y="3222623"/>
              <a:ext cx="1300163" cy="647700"/>
            </a:xfrm>
            <a:prstGeom prst="parallelogram">
              <a:avLst>
                <a:gd name="adj" fmla="val 102691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0" name="AutoShape 10"/>
            <p:cNvSpPr>
              <a:spLocks noChangeArrowheads="1"/>
            </p:cNvSpPr>
            <p:nvPr/>
          </p:nvSpPr>
          <p:spPr bwMode="auto">
            <a:xfrm>
              <a:off x="5408614" y="2701923"/>
              <a:ext cx="2749550" cy="504825"/>
            </a:xfrm>
            <a:prstGeom prst="parallelogram">
              <a:avLst>
                <a:gd name="adj" fmla="val 40874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" name="AutoShape 11"/>
            <p:cNvSpPr>
              <a:spLocks noChangeArrowheads="1"/>
            </p:cNvSpPr>
            <p:nvPr/>
          </p:nvSpPr>
          <p:spPr bwMode="auto">
            <a:xfrm>
              <a:off x="5610227" y="2068511"/>
              <a:ext cx="2865437" cy="635000"/>
            </a:xfrm>
            <a:prstGeom prst="parallelogram">
              <a:avLst>
                <a:gd name="adj" fmla="val 50870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2" name="AutoShape 36"/>
          <p:cNvSpPr>
            <a:spLocks noChangeArrowheads="1"/>
          </p:cNvSpPr>
          <p:nvPr/>
        </p:nvSpPr>
        <p:spPr bwMode="auto">
          <a:xfrm>
            <a:off x="3571868" y="2001025"/>
            <a:ext cx="785818" cy="315913"/>
          </a:xfrm>
          <a:prstGeom prst="rightArrow">
            <a:avLst>
              <a:gd name="adj1" fmla="val 50000"/>
              <a:gd name="adj2" fmla="val 80963"/>
            </a:avLst>
          </a:prstGeom>
          <a:solidFill>
            <a:srgbClr val="FF0000">
              <a:alpha val="43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Text Box 5"/>
          <p:cNvSpPr txBox="1">
            <a:spLocks noChangeArrowheads="1"/>
          </p:cNvSpPr>
          <p:nvPr/>
        </p:nvSpPr>
        <p:spPr bwMode="auto">
          <a:xfrm>
            <a:off x="971600" y="3350405"/>
            <a:ext cx="6786610" cy="559769"/>
          </a:xfrm>
          <a:prstGeom prst="rect">
            <a:avLst/>
          </a:prstGeom>
          <a:noFill/>
          <a:ln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长方体的表面积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（长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宽）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 2</a:t>
            </a:r>
          </a:p>
        </p:txBody>
      </p:sp>
      <p:sp>
        <p:nvSpPr>
          <p:cNvPr id="54" name="Text Box 48"/>
          <p:cNvSpPr txBox="1">
            <a:spLocks noChangeArrowheads="1"/>
          </p:cNvSpPr>
          <p:nvPr/>
        </p:nvSpPr>
        <p:spPr bwMode="auto">
          <a:xfrm>
            <a:off x="2771800" y="4011910"/>
            <a:ext cx="35719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altLang="en-US" sz="2400" b="1" baseline="-25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=(ab+ah+bh)</a:t>
            </a:r>
            <a:r>
              <a:rPr 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56" name="Text Box 22"/>
          <p:cNvSpPr txBox="1">
            <a:spLocks noChangeArrowheads="1"/>
          </p:cNvSpPr>
          <p:nvPr/>
        </p:nvSpPr>
        <p:spPr bwMode="auto">
          <a:xfrm>
            <a:off x="6715140" y="929455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</a:p>
        </p:txBody>
      </p:sp>
      <p:sp>
        <p:nvSpPr>
          <p:cNvPr id="58" name="Text Box 22"/>
          <p:cNvSpPr txBox="1">
            <a:spLocks noChangeArrowheads="1"/>
          </p:cNvSpPr>
          <p:nvPr/>
        </p:nvSpPr>
        <p:spPr bwMode="auto">
          <a:xfrm>
            <a:off x="5857884" y="2072463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</a:p>
        </p:txBody>
      </p:sp>
      <p:sp>
        <p:nvSpPr>
          <p:cNvPr id="59" name="Text Box 22"/>
          <p:cNvSpPr txBox="1">
            <a:spLocks noChangeArrowheads="1"/>
          </p:cNvSpPr>
          <p:nvPr/>
        </p:nvSpPr>
        <p:spPr bwMode="auto">
          <a:xfrm>
            <a:off x="5572132" y="2715405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</a:t>
            </a:r>
          </a:p>
        </p:txBody>
      </p:sp>
      <p:sp>
        <p:nvSpPr>
          <p:cNvPr id="60" name="Text Box 22"/>
          <p:cNvSpPr txBox="1">
            <a:spLocks noChangeArrowheads="1"/>
          </p:cNvSpPr>
          <p:nvPr/>
        </p:nvSpPr>
        <p:spPr bwMode="auto">
          <a:xfrm>
            <a:off x="6500826" y="1500959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</a:t>
            </a:r>
          </a:p>
        </p:txBody>
      </p:sp>
      <p:sp>
        <p:nvSpPr>
          <p:cNvPr id="61" name="Text Box 22"/>
          <p:cNvSpPr txBox="1">
            <a:spLocks noChangeArrowheads="1"/>
          </p:cNvSpPr>
          <p:nvPr/>
        </p:nvSpPr>
        <p:spPr bwMode="auto">
          <a:xfrm>
            <a:off x="4572000" y="2072463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</a:t>
            </a:r>
          </a:p>
        </p:txBody>
      </p:sp>
      <p:sp>
        <p:nvSpPr>
          <p:cNvPr id="63" name="Text Box 22"/>
          <p:cNvSpPr txBox="1">
            <a:spLocks noChangeArrowheads="1"/>
          </p:cNvSpPr>
          <p:nvPr/>
        </p:nvSpPr>
        <p:spPr bwMode="auto">
          <a:xfrm>
            <a:off x="7715272" y="2072463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</a:t>
            </a:r>
          </a:p>
        </p:txBody>
      </p:sp>
      <p:sp>
        <p:nvSpPr>
          <p:cNvPr id="30" name="Rectangle 4">
            <a:extLst>
              <a:ext uri="{FF2B5EF4-FFF2-40B4-BE49-F238E27FC236}">
                <a16:creationId xmlns="" xmlns:a16="http://schemas.microsoft.com/office/drawing/2014/main" id="{2EE2C486-B83B-4522-9199-AB9F49A714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402799"/>
            <a:ext cx="391960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长方体表面积的推导。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2" name="图片 31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3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937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utoUpdateAnimBg="0"/>
      <p:bldP spid="43" grpId="0" autoUpdateAnimBg="0"/>
      <p:bldP spid="44" grpId="0" autoUpdateAnimBg="0"/>
      <p:bldP spid="52" grpId="0" animBg="1" autoUpdateAnimBg="0"/>
      <p:bldP spid="53" grpId="0" animBg="1"/>
      <p:bldP spid="54" grpId="0" build="p" autoUpdateAnimBg="0"/>
      <p:bldP spid="56" grpId="0" autoUpdateAnimBg="0"/>
      <p:bldP spid="58" grpId="0" autoUpdateAnimBg="0"/>
      <p:bldP spid="59" grpId="0" autoUpdateAnimBg="0"/>
      <p:bldP spid="60" grpId="0" autoUpdateAnimBg="0"/>
      <p:bldP spid="61" grpId="0" autoUpdateAnimBg="0"/>
      <p:bldP spid="6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任意多边形 40"/>
          <p:cNvSpPr/>
          <p:nvPr>
            <p:custDataLst>
              <p:tags r:id="rId1"/>
            </p:custDataLst>
          </p:nvPr>
        </p:nvSpPr>
        <p:spPr bwMode="auto">
          <a:xfrm>
            <a:off x="608131" y="-554114"/>
            <a:ext cx="554037" cy="46166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 noProof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华康海报体W12"/>
            </a:endParaRPr>
          </a:p>
        </p:txBody>
      </p:sp>
      <p:pic>
        <p:nvPicPr>
          <p:cNvPr id="43" name="Picture 3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869" r="24549"/>
          <a:stretch/>
        </p:blipFill>
        <p:spPr bwMode="auto">
          <a:xfrm>
            <a:off x="2640341" y="1722973"/>
            <a:ext cx="1701559" cy="1551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3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92583" y="446018"/>
            <a:ext cx="2857520" cy="36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608131" y="3432313"/>
            <a:ext cx="4991579" cy="646331"/>
          </a:xfrm>
          <a:prstGeom prst="rect">
            <a:avLst/>
          </a:prstGeom>
          <a:noFill/>
          <a:ln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正方体的表面积＝棱长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×6</a:t>
            </a:r>
          </a:p>
        </p:txBody>
      </p:sp>
      <p:sp>
        <p:nvSpPr>
          <p:cNvPr id="46" name="Text Box 49"/>
          <p:cNvSpPr txBox="1">
            <a:spLocks noChangeArrowheads="1"/>
          </p:cNvSpPr>
          <p:nvPr/>
        </p:nvSpPr>
        <p:spPr bwMode="auto">
          <a:xfrm>
            <a:off x="2195736" y="4155926"/>
            <a:ext cx="20875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sz="2400" b="1" baseline="-25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AutoShape 36"/>
          <p:cNvSpPr>
            <a:spLocks noChangeArrowheads="1"/>
          </p:cNvSpPr>
          <p:nvPr/>
        </p:nvSpPr>
        <p:spPr bwMode="auto">
          <a:xfrm>
            <a:off x="4235327" y="2446282"/>
            <a:ext cx="785818" cy="315913"/>
          </a:xfrm>
          <a:prstGeom prst="rightArrow">
            <a:avLst>
              <a:gd name="adj1" fmla="val 50000"/>
              <a:gd name="adj2" fmla="val 80963"/>
            </a:avLst>
          </a:prstGeom>
          <a:solidFill>
            <a:srgbClr val="FF0000">
              <a:alpha val="43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Text Box 22"/>
          <p:cNvSpPr txBox="1">
            <a:spLocks noChangeArrowheads="1"/>
          </p:cNvSpPr>
          <p:nvPr/>
        </p:nvSpPr>
        <p:spPr bwMode="auto">
          <a:xfrm>
            <a:off x="6307029" y="1660464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</a:p>
        </p:txBody>
      </p:sp>
      <p:sp>
        <p:nvSpPr>
          <p:cNvPr id="50" name="Text Box 22"/>
          <p:cNvSpPr txBox="1">
            <a:spLocks noChangeArrowheads="1"/>
          </p:cNvSpPr>
          <p:nvPr/>
        </p:nvSpPr>
        <p:spPr bwMode="auto">
          <a:xfrm>
            <a:off x="6307029" y="3446414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</a:p>
        </p:txBody>
      </p:sp>
      <p:sp>
        <p:nvSpPr>
          <p:cNvPr id="51" name="Text Box 22"/>
          <p:cNvSpPr txBox="1">
            <a:spLocks noChangeArrowheads="1"/>
          </p:cNvSpPr>
          <p:nvPr/>
        </p:nvSpPr>
        <p:spPr bwMode="auto">
          <a:xfrm>
            <a:off x="6307029" y="731770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</a:t>
            </a:r>
          </a:p>
        </p:txBody>
      </p:sp>
      <p:sp>
        <p:nvSpPr>
          <p:cNvPr id="52" name="Text Box 22"/>
          <p:cNvSpPr txBox="1">
            <a:spLocks noChangeArrowheads="1"/>
          </p:cNvSpPr>
          <p:nvPr/>
        </p:nvSpPr>
        <p:spPr bwMode="auto">
          <a:xfrm>
            <a:off x="5378335" y="2517720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</a:t>
            </a:r>
          </a:p>
        </p:txBody>
      </p:sp>
      <p:sp>
        <p:nvSpPr>
          <p:cNvPr id="53" name="Text Box 22"/>
          <p:cNvSpPr txBox="1">
            <a:spLocks noChangeArrowheads="1"/>
          </p:cNvSpPr>
          <p:nvPr/>
        </p:nvSpPr>
        <p:spPr bwMode="auto">
          <a:xfrm>
            <a:off x="7164285" y="2446282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</a:t>
            </a:r>
          </a:p>
        </p:txBody>
      </p:sp>
      <p:sp>
        <p:nvSpPr>
          <p:cNvPr id="19" name="Rectangle 4">
            <a:extLst>
              <a:ext uri="{FF2B5EF4-FFF2-40B4-BE49-F238E27FC236}">
                <a16:creationId xmlns="" xmlns:a16="http://schemas.microsoft.com/office/drawing/2014/main" id="{11014A73-C0C9-4BF3-90A3-439C62472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372" y="411510"/>
            <a:ext cx="391960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正方体表面积的推导。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931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utoUpdateAnimBg="0"/>
      <p:bldP spid="47" grpId="0" animBg="1" autoUpdateAnimBg="0"/>
      <p:bldP spid="49" grpId="0" autoUpdateAnimBg="0"/>
      <p:bldP spid="50" grpId="0" autoUpdateAnimBg="0"/>
      <p:bldP spid="51" grpId="0" autoUpdateAnimBg="0"/>
      <p:bldP spid="52" grpId="0" autoUpdateAnimBg="0"/>
      <p:bldP spid="5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组合 113"/>
          <p:cNvGrpSpPr/>
          <p:nvPr/>
        </p:nvGrpSpPr>
        <p:grpSpPr>
          <a:xfrm>
            <a:off x="1472109" y="1062460"/>
            <a:ext cx="1500198" cy="2055815"/>
            <a:chOff x="7286644" y="857232"/>
            <a:chExt cx="1500198" cy="2055815"/>
          </a:xfrm>
        </p:grpSpPr>
        <p:sp>
          <p:nvSpPr>
            <p:cNvPr id="115" name="AutoShape 10"/>
            <p:cNvSpPr>
              <a:spLocks noChangeArrowheads="1"/>
            </p:cNvSpPr>
            <p:nvPr/>
          </p:nvSpPr>
          <p:spPr bwMode="auto">
            <a:xfrm>
              <a:off x="7286644" y="857232"/>
              <a:ext cx="1500198" cy="2055815"/>
            </a:xfrm>
            <a:prstGeom prst="can">
              <a:avLst>
                <a:gd name="adj" fmla="val 33747"/>
              </a:avLst>
            </a:prstGeom>
            <a:solidFill>
              <a:srgbClr val="00B0F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6" name="Oval 4"/>
            <p:cNvSpPr>
              <a:spLocks noChangeArrowheads="1"/>
            </p:cNvSpPr>
            <p:nvPr/>
          </p:nvSpPr>
          <p:spPr bwMode="auto">
            <a:xfrm>
              <a:off x="7286644" y="2357430"/>
              <a:ext cx="1500198" cy="531396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7" name="Oval 4"/>
            <p:cNvSpPr>
              <a:spLocks noChangeArrowheads="1"/>
            </p:cNvSpPr>
            <p:nvPr/>
          </p:nvSpPr>
          <p:spPr bwMode="auto">
            <a:xfrm>
              <a:off x="7286644" y="857232"/>
              <a:ext cx="1500198" cy="531396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8" name="Line 9"/>
          <p:cNvSpPr>
            <a:spLocks noChangeShapeType="1"/>
          </p:cNvSpPr>
          <p:nvPr/>
        </p:nvSpPr>
        <p:spPr bwMode="auto">
          <a:xfrm>
            <a:off x="2186489" y="1562526"/>
            <a:ext cx="0" cy="1571636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9" name="Picture 10" descr="TO041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273010" flipH="1">
            <a:off x="1892262" y="2607120"/>
            <a:ext cx="581768" cy="958206"/>
          </a:xfrm>
          <a:prstGeom prst="rect">
            <a:avLst/>
          </a:prstGeom>
          <a:noFill/>
          <a:scene3d>
            <a:camera prst="orthographicFront">
              <a:rot lat="0" lon="0" rev="10800000"/>
            </a:camera>
            <a:lightRig rig="threePt" dir="t"/>
          </a:scene3d>
        </p:spPr>
      </p:pic>
      <p:sp>
        <p:nvSpPr>
          <p:cNvPr id="120" name="右箭头 119"/>
          <p:cNvSpPr/>
          <p:nvPr/>
        </p:nvSpPr>
        <p:spPr>
          <a:xfrm>
            <a:off x="3258059" y="1767692"/>
            <a:ext cx="1000132" cy="357190"/>
          </a:xfrm>
          <a:prstGeom prst="rightArrow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1" name="Rectangle 6"/>
          <p:cNvSpPr>
            <a:spLocks noChangeArrowheads="1"/>
          </p:cNvSpPr>
          <p:nvPr/>
        </p:nvSpPr>
        <p:spPr bwMode="auto">
          <a:xfrm>
            <a:off x="4615381" y="1410502"/>
            <a:ext cx="3786214" cy="128965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" name="Oval 7"/>
          <p:cNvSpPr>
            <a:spLocks noChangeArrowheads="1"/>
          </p:cNvSpPr>
          <p:nvPr/>
        </p:nvSpPr>
        <p:spPr bwMode="auto">
          <a:xfrm>
            <a:off x="5972702" y="267494"/>
            <a:ext cx="1096903" cy="1096808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" name="Oval 8"/>
          <p:cNvSpPr>
            <a:spLocks noChangeArrowheads="1"/>
          </p:cNvSpPr>
          <p:nvPr/>
        </p:nvSpPr>
        <p:spPr bwMode="auto">
          <a:xfrm>
            <a:off x="5901264" y="2696386"/>
            <a:ext cx="1096903" cy="1096808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" name="Text Box 5"/>
          <p:cNvSpPr txBox="1">
            <a:spLocks noChangeArrowheads="1"/>
          </p:cNvSpPr>
          <p:nvPr/>
        </p:nvSpPr>
        <p:spPr bwMode="auto">
          <a:xfrm>
            <a:off x="6115578" y="481808"/>
            <a:ext cx="1000164" cy="55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</a:t>
            </a:r>
          </a:p>
        </p:txBody>
      </p:sp>
      <p:sp>
        <p:nvSpPr>
          <p:cNvPr id="125" name="Text Box 5"/>
          <p:cNvSpPr txBox="1">
            <a:spLocks noChangeArrowheads="1"/>
          </p:cNvSpPr>
          <p:nvPr/>
        </p:nvSpPr>
        <p:spPr bwMode="auto">
          <a:xfrm>
            <a:off x="6044140" y="2910700"/>
            <a:ext cx="1000164" cy="55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</a:t>
            </a:r>
          </a:p>
        </p:txBody>
      </p:sp>
      <p:sp>
        <p:nvSpPr>
          <p:cNvPr id="126" name="Text Box 5"/>
          <p:cNvSpPr txBox="1">
            <a:spLocks noChangeArrowheads="1"/>
          </p:cNvSpPr>
          <p:nvPr/>
        </p:nvSpPr>
        <p:spPr bwMode="auto">
          <a:xfrm>
            <a:off x="35496" y="3579862"/>
            <a:ext cx="6048000" cy="55976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圆柱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的表面积＝侧面积＋两个底面的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面积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7" name="Text Box 5"/>
          <p:cNvSpPr txBox="1">
            <a:spLocks noChangeArrowheads="1"/>
          </p:cNvSpPr>
          <p:nvPr/>
        </p:nvSpPr>
        <p:spPr bwMode="auto">
          <a:xfrm>
            <a:off x="6044141" y="1767692"/>
            <a:ext cx="1000132" cy="55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侧 面</a:t>
            </a:r>
          </a:p>
        </p:txBody>
      </p:sp>
      <p:sp>
        <p:nvSpPr>
          <p:cNvPr id="128" name="Rectangle 50"/>
          <p:cNvSpPr>
            <a:spLocks noChangeArrowheads="1"/>
          </p:cNvSpPr>
          <p:nvPr/>
        </p:nvSpPr>
        <p:spPr bwMode="auto">
          <a:xfrm>
            <a:off x="1115616" y="4083918"/>
            <a:ext cx="3857652" cy="476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sz="2400" b="1" baseline="-25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=2S</a:t>
            </a:r>
            <a:r>
              <a:rPr lang="zh-CN" sz="2400" b="1" baseline="-25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+S</a:t>
            </a:r>
            <a:r>
              <a:rPr lang="zh-CN" sz="2400" b="1" baseline="-25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侧  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sz="2400" b="1" baseline="-25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侧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=Ch</a:t>
            </a:r>
          </a:p>
        </p:txBody>
      </p:sp>
      <p:sp>
        <p:nvSpPr>
          <p:cNvPr id="24" name="Rectangle 4">
            <a:extLst>
              <a:ext uri="{FF2B5EF4-FFF2-40B4-BE49-F238E27FC236}">
                <a16:creationId xmlns="" xmlns:a16="http://schemas.microsoft.com/office/drawing/2014/main" id="{D5693997-49D3-4610-9F06-F375E9B851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356" y="411510"/>
            <a:ext cx="391960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圆柱表面积的推导。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720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2624 L 0.00017 -0.2543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142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20" grpId="0" animBg="1"/>
      <p:bldP spid="121" grpId="0" animBg="1"/>
      <p:bldP spid="122" grpId="0" animBg="1"/>
      <p:bldP spid="123" grpId="0" animBg="1"/>
      <p:bldP spid="124" grpId="0"/>
      <p:bldP spid="125" grpId="0"/>
      <p:bldP spid="126" grpId="0" animBg="1"/>
      <p:bldP spid="127" grpId="0"/>
      <p:bldP spid="128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"/>
          <p:cNvGrpSpPr>
            <a:grpSpLocks/>
          </p:cNvGrpSpPr>
          <p:nvPr/>
        </p:nvGrpSpPr>
        <p:grpSpPr bwMode="auto">
          <a:xfrm>
            <a:off x="1392213" y="2361736"/>
            <a:ext cx="2057400" cy="533400"/>
            <a:chOff x="0" y="0"/>
            <a:chExt cx="1296" cy="336"/>
          </a:xfrm>
        </p:grpSpPr>
        <p:sp>
          <p:nvSpPr>
            <p:cNvPr id="30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24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48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2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AutoShape 7"/>
            <p:cNvSpPr>
              <a:spLocks noChangeArrowheads="1"/>
            </p:cNvSpPr>
            <p:nvPr/>
          </p:nvSpPr>
          <p:spPr bwMode="auto">
            <a:xfrm>
              <a:off x="96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7" name="Group 8"/>
          <p:cNvGrpSpPr>
            <a:grpSpLocks/>
          </p:cNvGrpSpPr>
          <p:nvPr/>
        </p:nvGrpSpPr>
        <p:grpSpPr bwMode="auto">
          <a:xfrm>
            <a:off x="1289025" y="2463336"/>
            <a:ext cx="2046288" cy="533400"/>
            <a:chOff x="0" y="0"/>
            <a:chExt cx="1289" cy="336"/>
          </a:xfrm>
        </p:grpSpPr>
        <p:sp>
          <p:nvSpPr>
            <p:cNvPr id="38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AutoShape 10"/>
            <p:cNvSpPr>
              <a:spLocks noChangeArrowheads="1"/>
            </p:cNvSpPr>
            <p:nvPr/>
          </p:nvSpPr>
          <p:spPr bwMode="auto">
            <a:xfrm>
              <a:off x="246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AutoShape 11"/>
            <p:cNvSpPr>
              <a:spLocks noChangeArrowheads="1"/>
            </p:cNvSpPr>
            <p:nvPr/>
          </p:nvSpPr>
          <p:spPr bwMode="auto">
            <a:xfrm>
              <a:off x="486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3" name="AutoShape 12"/>
            <p:cNvSpPr>
              <a:spLocks noChangeArrowheads="1"/>
            </p:cNvSpPr>
            <p:nvPr/>
          </p:nvSpPr>
          <p:spPr bwMode="auto">
            <a:xfrm>
              <a:off x="726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AutoShape 13"/>
            <p:cNvSpPr>
              <a:spLocks noChangeArrowheads="1"/>
            </p:cNvSpPr>
            <p:nvPr/>
          </p:nvSpPr>
          <p:spPr bwMode="auto">
            <a:xfrm>
              <a:off x="953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5" name="Text Box 15"/>
          <p:cNvSpPr txBox="1">
            <a:spLocks noChangeArrowheads="1"/>
          </p:cNvSpPr>
          <p:nvPr/>
        </p:nvSpPr>
        <p:spPr bwMode="auto">
          <a:xfrm>
            <a:off x="1500166" y="3296785"/>
            <a:ext cx="10795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</a:p>
        </p:txBody>
      </p:sp>
      <p:sp>
        <p:nvSpPr>
          <p:cNvPr id="56" name="Text Box 17"/>
          <p:cNvSpPr txBox="1">
            <a:spLocks noChangeArrowheads="1"/>
          </p:cNvSpPr>
          <p:nvPr/>
        </p:nvSpPr>
        <p:spPr bwMode="auto">
          <a:xfrm rot="19053094">
            <a:off x="2863692" y="2866423"/>
            <a:ext cx="11414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</a:p>
        </p:txBody>
      </p:sp>
      <p:grpSp>
        <p:nvGrpSpPr>
          <p:cNvPr id="57" name="Group 23"/>
          <p:cNvGrpSpPr>
            <a:grpSpLocks/>
          </p:cNvGrpSpPr>
          <p:nvPr/>
        </p:nvGrpSpPr>
        <p:grpSpPr bwMode="auto">
          <a:xfrm>
            <a:off x="1144563" y="2607798"/>
            <a:ext cx="2057400" cy="533400"/>
            <a:chOff x="0" y="0"/>
            <a:chExt cx="1296" cy="336"/>
          </a:xfrm>
        </p:grpSpPr>
        <p:sp>
          <p:nvSpPr>
            <p:cNvPr id="58" name="AutoShape 24"/>
            <p:cNvSpPr>
              <a:spLocks noChangeArrowheads="1"/>
            </p:cNvSpPr>
            <p:nvPr/>
          </p:nvSpPr>
          <p:spPr bwMode="auto">
            <a:xfrm>
              <a:off x="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9" name="AutoShape 25"/>
            <p:cNvSpPr>
              <a:spLocks noChangeArrowheads="1"/>
            </p:cNvSpPr>
            <p:nvPr/>
          </p:nvSpPr>
          <p:spPr bwMode="auto">
            <a:xfrm>
              <a:off x="24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0" name="AutoShape 26"/>
            <p:cNvSpPr>
              <a:spLocks noChangeArrowheads="1"/>
            </p:cNvSpPr>
            <p:nvPr/>
          </p:nvSpPr>
          <p:spPr bwMode="auto">
            <a:xfrm>
              <a:off x="48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" name="AutoShape 27"/>
            <p:cNvSpPr>
              <a:spLocks noChangeArrowheads="1"/>
            </p:cNvSpPr>
            <p:nvPr/>
          </p:nvSpPr>
          <p:spPr bwMode="auto">
            <a:xfrm>
              <a:off x="72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2" name="AutoShape 28"/>
            <p:cNvSpPr>
              <a:spLocks noChangeArrowheads="1"/>
            </p:cNvSpPr>
            <p:nvPr/>
          </p:nvSpPr>
          <p:spPr bwMode="auto">
            <a:xfrm>
              <a:off x="96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3" name="Group 29"/>
          <p:cNvGrpSpPr>
            <a:grpSpLocks/>
          </p:cNvGrpSpPr>
          <p:nvPr/>
        </p:nvGrpSpPr>
        <p:grpSpPr bwMode="auto">
          <a:xfrm>
            <a:off x="1000100" y="2750673"/>
            <a:ext cx="2057400" cy="533400"/>
            <a:chOff x="0" y="0"/>
            <a:chExt cx="1296" cy="336"/>
          </a:xfrm>
        </p:grpSpPr>
        <p:sp>
          <p:nvSpPr>
            <p:cNvPr id="64" name="AutoShape 30"/>
            <p:cNvSpPr>
              <a:spLocks noChangeArrowheads="1"/>
            </p:cNvSpPr>
            <p:nvPr/>
          </p:nvSpPr>
          <p:spPr bwMode="auto">
            <a:xfrm>
              <a:off x="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5" name="AutoShape 31"/>
            <p:cNvSpPr>
              <a:spLocks noChangeArrowheads="1"/>
            </p:cNvSpPr>
            <p:nvPr/>
          </p:nvSpPr>
          <p:spPr bwMode="auto">
            <a:xfrm>
              <a:off x="24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6" name="AutoShape 32"/>
            <p:cNvSpPr>
              <a:spLocks noChangeArrowheads="1"/>
            </p:cNvSpPr>
            <p:nvPr/>
          </p:nvSpPr>
          <p:spPr bwMode="auto">
            <a:xfrm>
              <a:off x="467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7" name="AutoShape 33"/>
            <p:cNvSpPr>
              <a:spLocks noChangeArrowheads="1"/>
            </p:cNvSpPr>
            <p:nvPr/>
          </p:nvSpPr>
          <p:spPr bwMode="auto">
            <a:xfrm>
              <a:off x="72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8" name="AutoShape 34"/>
            <p:cNvSpPr>
              <a:spLocks noChangeArrowheads="1"/>
            </p:cNvSpPr>
            <p:nvPr/>
          </p:nvSpPr>
          <p:spPr bwMode="auto">
            <a:xfrm>
              <a:off x="960" y="0"/>
              <a:ext cx="336" cy="336"/>
            </a:xfrm>
            <a:prstGeom prst="cube">
              <a:avLst>
                <a:gd name="adj" fmla="val 250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9" name="Group 35"/>
          <p:cNvGrpSpPr>
            <a:grpSpLocks/>
          </p:cNvGrpSpPr>
          <p:nvPr/>
        </p:nvGrpSpPr>
        <p:grpSpPr bwMode="auto">
          <a:xfrm>
            <a:off x="1000100" y="1972798"/>
            <a:ext cx="2455863" cy="922338"/>
            <a:chOff x="0" y="0"/>
            <a:chExt cx="1547" cy="581"/>
          </a:xfrm>
        </p:grpSpPr>
        <p:grpSp>
          <p:nvGrpSpPr>
            <p:cNvPr id="70" name="Group 36"/>
            <p:cNvGrpSpPr>
              <a:grpSpLocks/>
            </p:cNvGrpSpPr>
            <p:nvPr/>
          </p:nvGrpSpPr>
          <p:grpSpPr bwMode="auto">
            <a:xfrm>
              <a:off x="251" y="0"/>
              <a:ext cx="1296" cy="336"/>
              <a:chOff x="0" y="0"/>
              <a:chExt cx="1296" cy="336"/>
            </a:xfrm>
          </p:grpSpPr>
          <p:sp>
            <p:nvSpPr>
              <p:cNvPr id="91" name="AutoShape 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2" name="AutoShape 38"/>
              <p:cNvSpPr>
                <a:spLocks noChangeArrowheads="1"/>
              </p:cNvSpPr>
              <p:nvPr/>
            </p:nvSpPr>
            <p:spPr bwMode="auto">
              <a:xfrm>
                <a:off x="24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5" name="AutoShape 39"/>
              <p:cNvSpPr>
                <a:spLocks noChangeArrowheads="1"/>
              </p:cNvSpPr>
              <p:nvPr/>
            </p:nvSpPr>
            <p:spPr bwMode="auto">
              <a:xfrm>
                <a:off x="48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6" name="AutoShape 40"/>
              <p:cNvSpPr>
                <a:spLocks noChangeArrowheads="1"/>
              </p:cNvSpPr>
              <p:nvPr/>
            </p:nvSpPr>
            <p:spPr bwMode="auto">
              <a:xfrm>
                <a:off x="72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7" name="AutoShape 41"/>
              <p:cNvSpPr>
                <a:spLocks noChangeArrowheads="1"/>
              </p:cNvSpPr>
              <p:nvPr/>
            </p:nvSpPr>
            <p:spPr bwMode="auto">
              <a:xfrm>
                <a:off x="96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1" name="Group 42"/>
            <p:cNvGrpSpPr>
              <a:grpSpLocks/>
            </p:cNvGrpSpPr>
            <p:nvPr/>
          </p:nvGrpSpPr>
          <p:grpSpPr bwMode="auto">
            <a:xfrm>
              <a:off x="182" y="64"/>
              <a:ext cx="1289" cy="336"/>
              <a:chOff x="0" y="0"/>
              <a:chExt cx="1289" cy="336"/>
            </a:xfrm>
          </p:grpSpPr>
          <p:sp>
            <p:nvSpPr>
              <p:cNvPr id="85" name="AutoShape 4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6" name="AutoShape 44"/>
              <p:cNvSpPr>
                <a:spLocks noChangeArrowheads="1"/>
              </p:cNvSpPr>
              <p:nvPr/>
            </p:nvSpPr>
            <p:spPr bwMode="auto">
              <a:xfrm>
                <a:off x="246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8" name="AutoShape 45"/>
              <p:cNvSpPr>
                <a:spLocks noChangeArrowheads="1"/>
              </p:cNvSpPr>
              <p:nvPr/>
            </p:nvSpPr>
            <p:spPr bwMode="auto">
              <a:xfrm>
                <a:off x="486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9" name="AutoShape 46"/>
              <p:cNvSpPr>
                <a:spLocks noChangeArrowheads="1"/>
              </p:cNvSpPr>
              <p:nvPr/>
            </p:nvSpPr>
            <p:spPr bwMode="auto">
              <a:xfrm>
                <a:off x="726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0" name="AutoShape 47"/>
              <p:cNvSpPr>
                <a:spLocks noChangeArrowheads="1"/>
              </p:cNvSpPr>
              <p:nvPr/>
            </p:nvSpPr>
            <p:spPr bwMode="auto">
              <a:xfrm>
                <a:off x="953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2" name="Group 48"/>
            <p:cNvGrpSpPr>
              <a:grpSpLocks/>
            </p:cNvGrpSpPr>
            <p:nvPr/>
          </p:nvGrpSpPr>
          <p:grpSpPr bwMode="auto">
            <a:xfrm>
              <a:off x="91" y="155"/>
              <a:ext cx="1296" cy="336"/>
              <a:chOff x="0" y="0"/>
              <a:chExt cx="1296" cy="336"/>
            </a:xfrm>
          </p:grpSpPr>
          <p:sp>
            <p:nvSpPr>
              <p:cNvPr id="80" name="AutoShape 4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1" name="AutoShape 50"/>
              <p:cNvSpPr>
                <a:spLocks noChangeArrowheads="1"/>
              </p:cNvSpPr>
              <p:nvPr/>
            </p:nvSpPr>
            <p:spPr bwMode="auto">
              <a:xfrm>
                <a:off x="24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" name="AutoShape 51"/>
              <p:cNvSpPr>
                <a:spLocks noChangeArrowheads="1"/>
              </p:cNvSpPr>
              <p:nvPr/>
            </p:nvSpPr>
            <p:spPr bwMode="auto">
              <a:xfrm>
                <a:off x="48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3" name="AutoShape 52"/>
              <p:cNvSpPr>
                <a:spLocks noChangeArrowheads="1"/>
              </p:cNvSpPr>
              <p:nvPr/>
            </p:nvSpPr>
            <p:spPr bwMode="auto">
              <a:xfrm>
                <a:off x="72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4" name="AutoShape 53"/>
              <p:cNvSpPr>
                <a:spLocks noChangeArrowheads="1"/>
              </p:cNvSpPr>
              <p:nvPr/>
            </p:nvSpPr>
            <p:spPr bwMode="auto">
              <a:xfrm>
                <a:off x="96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3" name="Group 54"/>
            <p:cNvGrpSpPr>
              <a:grpSpLocks/>
            </p:cNvGrpSpPr>
            <p:nvPr/>
          </p:nvGrpSpPr>
          <p:grpSpPr bwMode="auto">
            <a:xfrm>
              <a:off x="0" y="245"/>
              <a:ext cx="1296" cy="336"/>
              <a:chOff x="0" y="0"/>
              <a:chExt cx="1296" cy="336"/>
            </a:xfrm>
          </p:grpSpPr>
          <p:sp>
            <p:nvSpPr>
              <p:cNvPr id="75" name="AutoShape 5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6" name="AutoShape 56"/>
              <p:cNvSpPr>
                <a:spLocks noChangeArrowheads="1"/>
              </p:cNvSpPr>
              <p:nvPr/>
            </p:nvSpPr>
            <p:spPr bwMode="auto">
              <a:xfrm>
                <a:off x="24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7" name="AutoShape 57"/>
              <p:cNvSpPr>
                <a:spLocks noChangeArrowheads="1"/>
              </p:cNvSpPr>
              <p:nvPr/>
            </p:nvSpPr>
            <p:spPr bwMode="auto">
              <a:xfrm>
                <a:off x="467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8" name="AutoShape 58"/>
              <p:cNvSpPr>
                <a:spLocks noChangeArrowheads="1"/>
              </p:cNvSpPr>
              <p:nvPr/>
            </p:nvSpPr>
            <p:spPr bwMode="auto">
              <a:xfrm>
                <a:off x="72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9" name="AutoShape 59"/>
              <p:cNvSpPr>
                <a:spLocks noChangeArrowheads="1"/>
              </p:cNvSpPr>
              <p:nvPr/>
            </p:nvSpPr>
            <p:spPr bwMode="auto">
              <a:xfrm>
                <a:off x="96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98" name="Group 60"/>
          <p:cNvGrpSpPr>
            <a:grpSpLocks/>
          </p:cNvGrpSpPr>
          <p:nvPr/>
        </p:nvGrpSpPr>
        <p:grpSpPr bwMode="auto">
          <a:xfrm>
            <a:off x="1000100" y="1582273"/>
            <a:ext cx="2455863" cy="922338"/>
            <a:chOff x="0" y="0"/>
            <a:chExt cx="1547" cy="581"/>
          </a:xfrm>
        </p:grpSpPr>
        <p:grpSp>
          <p:nvGrpSpPr>
            <p:cNvPr id="99" name="Group 61"/>
            <p:cNvGrpSpPr>
              <a:grpSpLocks/>
            </p:cNvGrpSpPr>
            <p:nvPr/>
          </p:nvGrpSpPr>
          <p:grpSpPr bwMode="auto">
            <a:xfrm>
              <a:off x="251" y="0"/>
              <a:ext cx="1296" cy="336"/>
              <a:chOff x="0" y="0"/>
              <a:chExt cx="1296" cy="336"/>
            </a:xfrm>
          </p:grpSpPr>
          <p:sp>
            <p:nvSpPr>
              <p:cNvPr id="118" name="AutoShape 6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9" name="AutoShape 63"/>
              <p:cNvSpPr>
                <a:spLocks noChangeArrowheads="1"/>
              </p:cNvSpPr>
              <p:nvPr/>
            </p:nvSpPr>
            <p:spPr bwMode="auto">
              <a:xfrm>
                <a:off x="24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0" name="AutoShape 64"/>
              <p:cNvSpPr>
                <a:spLocks noChangeArrowheads="1"/>
              </p:cNvSpPr>
              <p:nvPr/>
            </p:nvSpPr>
            <p:spPr bwMode="auto">
              <a:xfrm>
                <a:off x="48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1" name="AutoShape 65"/>
              <p:cNvSpPr>
                <a:spLocks noChangeArrowheads="1"/>
              </p:cNvSpPr>
              <p:nvPr/>
            </p:nvSpPr>
            <p:spPr bwMode="auto">
              <a:xfrm>
                <a:off x="72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2" name="AutoShape 66"/>
              <p:cNvSpPr>
                <a:spLocks noChangeArrowheads="1"/>
              </p:cNvSpPr>
              <p:nvPr/>
            </p:nvSpPr>
            <p:spPr bwMode="auto">
              <a:xfrm>
                <a:off x="96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00" name="Group 67"/>
            <p:cNvGrpSpPr>
              <a:grpSpLocks/>
            </p:cNvGrpSpPr>
            <p:nvPr/>
          </p:nvGrpSpPr>
          <p:grpSpPr bwMode="auto">
            <a:xfrm>
              <a:off x="182" y="64"/>
              <a:ext cx="1289" cy="336"/>
              <a:chOff x="0" y="0"/>
              <a:chExt cx="1289" cy="336"/>
            </a:xfrm>
          </p:grpSpPr>
          <p:sp>
            <p:nvSpPr>
              <p:cNvPr id="113" name="AutoShape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4" name="AutoShape 69"/>
              <p:cNvSpPr>
                <a:spLocks noChangeArrowheads="1"/>
              </p:cNvSpPr>
              <p:nvPr/>
            </p:nvSpPr>
            <p:spPr bwMode="auto">
              <a:xfrm>
                <a:off x="246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5" name="AutoShape 70"/>
              <p:cNvSpPr>
                <a:spLocks noChangeArrowheads="1"/>
              </p:cNvSpPr>
              <p:nvPr/>
            </p:nvSpPr>
            <p:spPr bwMode="auto">
              <a:xfrm>
                <a:off x="486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6" name="AutoShape 71"/>
              <p:cNvSpPr>
                <a:spLocks noChangeArrowheads="1"/>
              </p:cNvSpPr>
              <p:nvPr/>
            </p:nvSpPr>
            <p:spPr bwMode="auto">
              <a:xfrm>
                <a:off x="726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7" name="AutoShape 72"/>
              <p:cNvSpPr>
                <a:spLocks noChangeArrowheads="1"/>
              </p:cNvSpPr>
              <p:nvPr/>
            </p:nvSpPr>
            <p:spPr bwMode="auto">
              <a:xfrm>
                <a:off x="953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01" name="Group 73"/>
            <p:cNvGrpSpPr>
              <a:grpSpLocks/>
            </p:cNvGrpSpPr>
            <p:nvPr/>
          </p:nvGrpSpPr>
          <p:grpSpPr bwMode="auto">
            <a:xfrm>
              <a:off x="91" y="155"/>
              <a:ext cx="1296" cy="336"/>
              <a:chOff x="0" y="0"/>
              <a:chExt cx="1296" cy="336"/>
            </a:xfrm>
          </p:grpSpPr>
          <p:sp>
            <p:nvSpPr>
              <p:cNvPr id="108" name="AutoShape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9" name="AutoShape 75"/>
              <p:cNvSpPr>
                <a:spLocks noChangeArrowheads="1"/>
              </p:cNvSpPr>
              <p:nvPr/>
            </p:nvSpPr>
            <p:spPr bwMode="auto">
              <a:xfrm>
                <a:off x="24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0" name="AutoShape 76"/>
              <p:cNvSpPr>
                <a:spLocks noChangeArrowheads="1"/>
              </p:cNvSpPr>
              <p:nvPr/>
            </p:nvSpPr>
            <p:spPr bwMode="auto">
              <a:xfrm>
                <a:off x="48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1" name="AutoShape 77"/>
              <p:cNvSpPr>
                <a:spLocks noChangeArrowheads="1"/>
              </p:cNvSpPr>
              <p:nvPr/>
            </p:nvSpPr>
            <p:spPr bwMode="auto">
              <a:xfrm>
                <a:off x="72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2" name="AutoShape 78"/>
              <p:cNvSpPr>
                <a:spLocks noChangeArrowheads="1"/>
              </p:cNvSpPr>
              <p:nvPr/>
            </p:nvSpPr>
            <p:spPr bwMode="auto">
              <a:xfrm>
                <a:off x="96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02" name="Group 79"/>
            <p:cNvGrpSpPr>
              <a:grpSpLocks/>
            </p:cNvGrpSpPr>
            <p:nvPr/>
          </p:nvGrpSpPr>
          <p:grpSpPr bwMode="auto">
            <a:xfrm>
              <a:off x="0" y="245"/>
              <a:ext cx="1296" cy="336"/>
              <a:chOff x="0" y="0"/>
              <a:chExt cx="1296" cy="336"/>
            </a:xfrm>
          </p:grpSpPr>
          <p:sp>
            <p:nvSpPr>
              <p:cNvPr id="103" name="AutoShape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4" name="AutoShape 81"/>
              <p:cNvSpPr>
                <a:spLocks noChangeArrowheads="1"/>
              </p:cNvSpPr>
              <p:nvPr/>
            </p:nvSpPr>
            <p:spPr bwMode="auto">
              <a:xfrm>
                <a:off x="24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5" name="AutoShape 82"/>
              <p:cNvSpPr>
                <a:spLocks noChangeArrowheads="1"/>
              </p:cNvSpPr>
              <p:nvPr/>
            </p:nvSpPr>
            <p:spPr bwMode="auto">
              <a:xfrm>
                <a:off x="467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6" name="AutoShape 83"/>
              <p:cNvSpPr>
                <a:spLocks noChangeArrowheads="1"/>
              </p:cNvSpPr>
              <p:nvPr/>
            </p:nvSpPr>
            <p:spPr bwMode="auto">
              <a:xfrm>
                <a:off x="72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7" name="AutoShape 84"/>
              <p:cNvSpPr>
                <a:spLocks noChangeArrowheads="1"/>
              </p:cNvSpPr>
              <p:nvPr/>
            </p:nvSpPr>
            <p:spPr bwMode="auto">
              <a:xfrm>
                <a:off x="960" y="0"/>
                <a:ext cx="336" cy="336"/>
              </a:xfrm>
              <a:prstGeom prst="cube">
                <a:avLst>
                  <a:gd name="adj" fmla="val 25000"/>
                </a:avLst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123" name="Rectangle 92"/>
          <p:cNvSpPr>
            <a:spLocks noChangeArrowheads="1"/>
          </p:cNvSpPr>
          <p:nvPr/>
        </p:nvSpPr>
        <p:spPr bwMode="auto">
          <a:xfrm>
            <a:off x="2357422" y="2010901"/>
            <a:ext cx="719138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124" name="Text Box 21"/>
          <p:cNvSpPr txBox="1">
            <a:spLocks noChangeArrowheads="1"/>
          </p:cNvSpPr>
          <p:nvPr/>
        </p:nvSpPr>
        <p:spPr bwMode="auto">
          <a:xfrm>
            <a:off x="4143372" y="1510835"/>
            <a:ext cx="43082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长方体的体积 </a:t>
            </a: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125" name="Text Box 22"/>
          <p:cNvSpPr txBox="1">
            <a:spLocks noChangeArrowheads="1"/>
          </p:cNvSpPr>
          <p:nvPr/>
        </p:nvSpPr>
        <p:spPr bwMode="auto">
          <a:xfrm>
            <a:off x="5500694" y="2225215"/>
            <a:ext cx="1958975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zh-CN" sz="2000" b="1" i="1" dirty="0">
                <a:latin typeface="楷体" panose="02010609060101010101" pitchFamily="49" charset="-122"/>
                <a:ea typeface="楷体" panose="02010609060101010101" pitchFamily="49" charset="-122"/>
                <a:cs typeface="Times New Roman" pitchFamily="18" charset="0"/>
              </a:rPr>
              <a:t>V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000" b="1" i="1" dirty="0">
                <a:latin typeface="楷体" panose="02010609060101010101" pitchFamily="49" charset="-122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000" b="1" i="1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itchFamily="18" charset="0"/>
              </a:rPr>
              <a:t>ɑbh</a:t>
            </a:r>
            <a:endParaRPr lang="en-US" altLang="zh-CN" sz="2000" b="1" i="1" dirty="0">
              <a:latin typeface="楷体" panose="02010609060101010101" pitchFamily="49" charset="-122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26" name="Text Box 85"/>
          <p:cNvSpPr txBox="1">
            <a:spLocks noChangeArrowheads="1"/>
          </p:cNvSpPr>
          <p:nvPr/>
        </p:nvSpPr>
        <p:spPr bwMode="auto">
          <a:xfrm>
            <a:off x="4143372" y="3153909"/>
            <a:ext cx="50006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长方体的体积 </a:t>
            </a: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底面积</a:t>
            </a: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127" name="Text Box 87"/>
          <p:cNvSpPr txBox="1">
            <a:spLocks noChangeArrowheads="1"/>
          </p:cNvSpPr>
          <p:nvPr/>
        </p:nvSpPr>
        <p:spPr bwMode="auto">
          <a:xfrm>
            <a:off x="5494362" y="3723878"/>
            <a:ext cx="1885950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zh-CN" sz="2000" b="1" i="1" dirty="0">
                <a:latin typeface="楷体" panose="02010609060101010101" pitchFamily="49" charset="-122"/>
                <a:ea typeface="楷体" panose="02010609060101010101" pitchFamily="49" charset="-122"/>
                <a:cs typeface="Times New Roman" pitchFamily="18" charset="0"/>
              </a:rPr>
              <a:t>V = </a:t>
            </a:r>
            <a:r>
              <a:rPr lang="en-US" altLang="zh-CN" sz="2000" b="1" i="1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itchFamily="18" charset="0"/>
              </a:rPr>
              <a:t>Sh</a:t>
            </a:r>
            <a:endParaRPr lang="en-US" altLang="zh-CN" sz="2000" b="1" i="1" dirty="0">
              <a:latin typeface="楷体" panose="02010609060101010101" pitchFamily="49" charset="-122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29" name="Rectangle 4">
            <a:extLst>
              <a:ext uri="{FF2B5EF4-FFF2-40B4-BE49-F238E27FC236}">
                <a16:creationId xmlns="" xmlns:a16="http://schemas.microsoft.com/office/drawing/2014/main" id="{2F58B229-EDC5-4EC8-968E-C85476F1C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364" y="483518"/>
            <a:ext cx="391960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长方体体积的推导。</a:t>
            </a:r>
          </a:p>
        </p:txBody>
      </p:sp>
      <p:grpSp>
        <p:nvGrpSpPr>
          <p:cNvPr id="130" name="组合 1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1" name="图片 13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554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utoUpdateAnimBg="0"/>
      <p:bldP spid="56" grpId="0"/>
      <p:bldP spid="123" grpId="0"/>
      <p:bldP spid="124" grpId="0" autoUpdateAnimBg="0"/>
      <p:bldP spid="125" grpId="0" animBg="1" autoUpdateAnimBg="0"/>
      <p:bldP spid="126" grpId="0" autoUpdateAnimBg="0"/>
      <p:bldP spid="127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>
            <p:custDataLst>
              <p:tags r:id="rId1"/>
            </p:custDataLst>
          </p:nvPr>
        </p:nvSpPr>
        <p:spPr bwMode="auto">
          <a:xfrm>
            <a:off x="500066" y="-204976"/>
            <a:ext cx="554037" cy="46166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 noProof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华康海报体W1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214414" y="928164"/>
            <a:ext cx="6654244" cy="2600328"/>
            <a:chOff x="1214414" y="3571876"/>
            <a:chExt cx="6654244" cy="2600328"/>
          </a:xfrm>
        </p:grpSpPr>
        <p:pic>
          <p:nvPicPr>
            <p:cNvPr id="44" name="Picture 5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14414" y="3857628"/>
              <a:ext cx="2114550" cy="230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" name="Picture 6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57752" y="3571876"/>
              <a:ext cx="3010906" cy="2600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6" name="右箭头 45"/>
            <p:cNvSpPr/>
            <p:nvPr/>
          </p:nvSpPr>
          <p:spPr>
            <a:xfrm>
              <a:off x="3714744" y="4929198"/>
              <a:ext cx="1071570" cy="285752"/>
            </a:xfrm>
            <a:prstGeom prst="rightArrow">
              <a:avLst/>
            </a:prstGeom>
            <a:solidFill>
              <a:srgbClr val="0099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000628" y="1213916"/>
            <a:ext cx="2714644" cy="358778"/>
            <a:chOff x="4786314" y="3286124"/>
            <a:chExt cx="2714644" cy="358778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4786314" y="3643314"/>
              <a:ext cx="2143140" cy="158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6929454" y="3286124"/>
              <a:ext cx="571504" cy="35600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4786314" y="3286124"/>
              <a:ext cx="571504" cy="35600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5357818" y="3286124"/>
              <a:ext cx="2143140" cy="158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Oval 13"/>
          <p:cNvSpPr>
            <a:spLocks noChangeArrowheads="1"/>
          </p:cNvSpPr>
          <p:nvPr/>
        </p:nvSpPr>
        <p:spPr bwMode="auto">
          <a:xfrm>
            <a:off x="1571604" y="1285354"/>
            <a:ext cx="1500198" cy="431800"/>
          </a:xfrm>
          <a:prstGeom prst="ellipse">
            <a:avLst/>
          </a:prstGeom>
          <a:solidFill>
            <a:srgbClr val="FF0000">
              <a:alpha val="47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 Box 17"/>
          <p:cNvSpPr txBox="1">
            <a:spLocks noChangeArrowheads="1"/>
          </p:cNvSpPr>
          <p:nvPr/>
        </p:nvSpPr>
        <p:spPr bwMode="auto">
          <a:xfrm>
            <a:off x="3620801" y="873315"/>
            <a:ext cx="1109897" cy="463846"/>
          </a:xfrm>
          <a:prstGeom prst="rect">
            <a:avLst/>
          </a:prstGeom>
          <a:solidFill>
            <a:srgbClr val="FFFFCC"/>
          </a:solidFill>
          <a:ln w="9525" algn="ctr">
            <a:solidFill>
              <a:srgbClr val="FF33CC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底面积</a:t>
            </a:r>
          </a:p>
        </p:txBody>
      </p:sp>
      <p:sp>
        <p:nvSpPr>
          <p:cNvPr id="60" name="Line 18"/>
          <p:cNvSpPr>
            <a:spLocks noChangeShapeType="1"/>
          </p:cNvSpPr>
          <p:nvPr/>
        </p:nvSpPr>
        <p:spPr bwMode="auto">
          <a:xfrm flipH="1" flipV="1">
            <a:off x="4643438" y="1071040"/>
            <a:ext cx="649287" cy="2159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 anchor="ctr"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Line 21"/>
          <p:cNvSpPr>
            <a:spLocks noChangeShapeType="1"/>
          </p:cNvSpPr>
          <p:nvPr/>
        </p:nvSpPr>
        <p:spPr bwMode="auto">
          <a:xfrm flipV="1">
            <a:off x="2914601" y="1131714"/>
            <a:ext cx="649287" cy="2159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 anchor="ctr"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AutoShape 4"/>
          <p:cNvSpPr>
            <a:spLocks noChangeArrowheads="1"/>
          </p:cNvSpPr>
          <p:nvPr/>
        </p:nvSpPr>
        <p:spPr bwMode="auto">
          <a:xfrm>
            <a:off x="4741839" y="3686102"/>
            <a:ext cx="107950" cy="360363"/>
          </a:xfrm>
          <a:prstGeom prst="down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Text Box 5"/>
          <p:cNvSpPr txBox="1">
            <a:spLocks noChangeArrowheads="1"/>
          </p:cNvSpPr>
          <p:nvPr/>
        </p:nvSpPr>
        <p:spPr bwMode="auto">
          <a:xfrm>
            <a:off x="4089920" y="3957612"/>
            <a:ext cx="16462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底面积</a:t>
            </a:r>
          </a:p>
        </p:txBody>
      </p:sp>
      <p:sp>
        <p:nvSpPr>
          <p:cNvPr id="64" name="AutoShape 6"/>
          <p:cNvSpPr>
            <a:spLocks noChangeArrowheads="1"/>
          </p:cNvSpPr>
          <p:nvPr/>
        </p:nvSpPr>
        <p:spPr bwMode="auto">
          <a:xfrm>
            <a:off x="3157514" y="3690865"/>
            <a:ext cx="107950" cy="360362"/>
          </a:xfrm>
          <a:prstGeom prst="down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Text Box 8"/>
          <p:cNvSpPr txBox="1">
            <a:spLocks noChangeArrowheads="1"/>
          </p:cNvSpPr>
          <p:nvPr/>
        </p:nvSpPr>
        <p:spPr bwMode="auto">
          <a:xfrm>
            <a:off x="6228184" y="3948898"/>
            <a:ext cx="574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66" name="Text Box 9"/>
          <p:cNvSpPr txBox="1">
            <a:spLocks noChangeArrowheads="1"/>
          </p:cNvSpPr>
          <p:nvPr/>
        </p:nvSpPr>
        <p:spPr bwMode="auto">
          <a:xfrm>
            <a:off x="2399936" y="3974934"/>
            <a:ext cx="17819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圆柱的体积</a:t>
            </a:r>
          </a:p>
        </p:txBody>
      </p:sp>
      <p:grpSp>
        <p:nvGrpSpPr>
          <p:cNvPr id="67" name="Group 16"/>
          <p:cNvGrpSpPr>
            <a:grpSpLocks/>
          </p:cNvGrpSpPr>
          <p:nvPr/>
        </p:nvGrpSpPr>
        <p:grpSpPr bwMode="auto">
          <a:xfrm>
            <a:off x="4117988" y="3966535"/>
            <a:ext cx="1618170" cy="466726"/>
            <a:chOff x="0" y="0"/>
            <a:chExt cx="1234" cy="294"/>
          </a:xfrm>
        </p:grpSpPr>
        <p:sp>
          <p:nvSpPr>
            <p:cNvPr id="68" name="Text Box 11"/>
            <p:cNvSpPr txBox="1">
              <a:spLocks noChangeArrowheads="1"/>
            </p:cNvSpPr>
            <p:nvPr/>
          </p:nvSpPr>
          <p:spPr bwMode="auto">
            <a:xfrm>
              <a:off x="0" y="3"/>
              <a:ext cx="22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itchFamily="34" charset="0"/>
                <a:buNone/>
              </a:pPr>
              <a:r>
                <a:rPr lang="zh-CN" altLang="en-US" sz="2400" b="1" dirty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</a:p>
          </p:txBody>
        </p:sp>
        <p:sp>
          <p:nvSpPr>
            <p:cNvPr id="69" name="Text Box 12"/>
            <p:cNvSpPr txBox="1">
              <a:spLocks noChangeArrowheads="1"/>
            </p:cNvSpPr>
            <p:nvPr/>
          </p:nvSpPr>
          <p:spPr bwMode="auto">
            <a:xfrm>
              <a:off x="1008" y="0"/>
              <a:ext cx="22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itchFamily="34" charset="0"/>
                <a:buNone/>
              </a:pP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itchFamily="34" charset="0"/>
                </a:rPr>
                <a:t>×</a:t>
              </a:r>
            </a:p>
          </p:txBody>
        </p:sp>
      </p:grpSp>
      <p:sp>
        <p:nvSpPr>
          <p:cNvPr id="70" name="Text Box 3"/>
          <p:cNvSpPr txBox="1">
            <a:spLocks noChangeArrowheads="1"/>
          </p:cNvSpPr>
          <p:nvPr/>
        </p:nvSpPr>
        <p:spPr bwMode="auto">
          <a:xfrm>
            <a:off x="1332191" y="3262213"/>
            <a:ext cx="6238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长方体的体积=底面积 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itchFamily="34" charset="0"/>
              </a:rPr>
              <a:t>×  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71" name="AutoShape 4"/>
          <p:cNvSpPr>
            <a:spLocks noChangeArrowheads="1"/>
          </p:cNvSpPr>
          <p:nvPr/>
        </p:nvSpPr>
        <p:spPr bwMode="auto">
          <a:xfrm>
            <a:off x="6408266" y="3690868"/>
            <a:ext cx="107950" cy="360363"/>
          </a:xfrm>
          <a:prstGeom prst="down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Text Box 5"/>
          <p:cNvSpPr txBox="1">
            <a:spLocks noChangeArrowheads="1"/>
          </p:cNvSpPr>
          <p:nvPr/>
        </p:nvSpPr>
        <p:spPr bwMode="auto">
          <a:xfrm>
            <a:off x="2843808" y="4157667"/>
            <a:ext cx="26679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V 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24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S h</a:t>
            </a:r>
          </a:p>
        </p:txBody>
      </p:sp>
      <p:cxnSp>
        <p:nvCxnSpPr>
          <p:cNvPr id="73" name="直接连接符 72"/>
          <p:cNvCxnSpPr/>
          <p:nvPr/>
        </p:nvCxnSpPr>
        <p:spPr>
          <a:xfrm rot="5400000">
            <a:off x="6823091" y="2106097"/>
            <a:ext cx="1785950" cy="1588"/>
          </a:xfrm>
          <a:prstGeom prst="line">
            <a:avLst/>
          </a:prstGeom>
          <a:ln w="4445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 Box 16"/>
          <p:cNvSpPr txBox="1">
            <a:spLocks noChangeArrowheads="1"/>
          </p:cNvSpPr>
          <p:nvPr/>
        </p:nvSpPr>
        <p:spPr bwMode="auto">
          <a:xfrm>
            <a:off x="7774740" y="1928296"/>
            <a:ext cx="491138" cy="4638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cxnSp>
        <p:nvCxnSpPr>
          <p:cNvPr id="76" name="直接连接符 75"/>
          <p:cNvCxnSpPr/>
          <p:nvPr/>
        </p:nvCxnSpPr>
        <p:spPr>
          <a:xfrm rot="5400000">
            <a:off x="2251059" y="2391849"/>
            <a:ext cx="1643074" cy="1588"/>
          </a:xfrm>
          <a:prstGeom prst="line">
            <a:avLst/>
          </a:prstGeom>
          <a:ln w="4445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 Box 16"/>
          <p:cNvSpPr txBox="1">
            <a:spLocks noChangeArrowheads="1"/>
          </p:cNvSpPr>
          <p:nvPr/>
        </p:nvSpPr>
        <p:spPr bwMode="auto">
          <a:xfrm>
            <a:off x="3059832" y="2214048"/>
            <a:ext cx="491138" cy="4638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38" name="Rectangle 4">
            <a:extLst>
              <a:ext uri="{FF2B5EF4-FFF2-40B4-BE49-F238E27FC236}">
                <a16:creationId xmlns="" xmlns:a16="http://schemas.microsoft.com/office/drawing/2014/main" id="{23094856-0B54-4D4A-8258-0DADB328EB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546815"/>
            <a:ext cx="338437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圆柱体积的推导。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0" name="图片 39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1" name="文本框 26">
              <a:hlinkClick r:id="rId10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718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8" grpId="1" animBg="1"/>
      <p:bldP spid="59" grpId="0" animBg="1"/>
      <p:bldP spid="60" grpId="0" animBg="1"/>
      <p:bldP spid="61" grpId="0" animBg="1"/>
      <p:bldP spid="62" grpId="0" animBg="1" autoUpdateAnimBg="0"/>
      <p:bldP spid="63" grpId="0" bldLvl="0" autoUpdateAnimBg="0"/>
      <p:bldP spid="65" grpId="0" bldLvl="0" autoUpdateAnimBg="0"/>
      <p:bldP spid="66" grpId="0" bldLvl="0" autoUpdateAnimBg="0"/>
      <p:bldP spid="70" grpId="0" bldLvl="0" autoUpdateAnimBg="0"/>
      <p:bldP spid="71" grpId="0" animBg="1" autoUpdateAnimBg="0"/>
      <p:bldP spid="72" grpId="0"/>
      <p:bldP spid="75" grpId="0"/>
      <p:bldP spid="7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 29"/>
          <p:cNvSpPr/>
          <p:nvPr>
            <p:custDataLst>
              <p:tags r:id="rId2"/>
            </p:custDataLst>
          </p:nvPr>
        </p:nvSpPr>
        <p:spPr bwMode="auto">
          <a:xfrm>
            <a:off x="724509" y="-288103"/>
            <a:ext cx="554037" cy="46166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 noProof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华康海报体W12"/>
            </a:endParaRPr>
          </a:p>
        </p:txBody>
      </p:sp>
      <p:grpSp>
        <p:nvGrpSpPr>
          <p:cNvPr id="33" name="Group 4"/>
          <p:cNvGrpSpPr>
            <a:grpSpLocks/>
          </p:cNvGrpSpPr>
          <p:nvPr/>
        </p:nvGrpSpPr>
        <p:grpSpPr bwMode="auto">
          <a:xfrm>
            <a:off x="971600" y="1163166"/>
            <a:ext cx="2901950" cy="3352800"/>
            <a:chOff x="528" y="1104"/>
            <a:chExt cx="1828" cy="2112"/>
          </a:xfrm>
        </p:grpSpPr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528" y="2544"/>
              <a:ext cx="1824" cy="672"/>
            </a:xfrm>
            <a:prstGeom prst="ellipse">
              <a:avLst/>
            </a:prstGeom>
            <a:solidFill>
              <a:srgbClr val="DDDDDD">
                <a:alpha val="50195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Oval 6"/>
            <p:cNvSpPr>
              <a:spLocks noChangeArrowheads="1"/>
            </p:cNvSpPr>
            <p:nvPr/>
          </p:nvSpPr>
          <p:spPr bwMode="auto">
            <a:xfrm>
              <a:off x="528" y="1104"/>
              <a:ext cx="1824" cy="672"/>
            </a:xfrm>
            <a:prstGeom prst="ellipse">
              <a:avLst/>
            </a:prstGeom>
            <a:solidFill>
              <a:srgbClr val="DDDDDD">
                <a:alpha val="50195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 flipV="1">
              <a:off x="528" y="1104"/>
              <a:ext cx="1828" cy="1776"/>
            </a:xfrm>
            <a:custGeom>
              <a:avLst/>
              <a:gdLst>
                <a:gd name="T0" fmla="*/ 2 w 1828"/>
                <a:gd name="T1" fmla="*/ 1440 h 1776"/>
                <a:gd name="T2" fmla="*/ 27 w 1828"/>
                <a:gd name="T3" fmla="*/ 1519 h 1776"/>
                <a:gd name="T4" fmla="*/ 110 w 1828"/>
                <a:gd name="T5" fmla="*/ 1600 h 1776"/>
                <a:gd name="T6" fmla="*/ 223 w 1828"/>
                <a:gd name="T7" fmla="*/ 1660 h 1776"/>
                <a:gd name="T8" fmla="*/ 346 w 1828"/>
                <a:gd name="T9" fmla="*/ 1705 h 1776"/>
                <a:gd name="T10" fmla="*/ 489 w 1828"/>
                <a:gd name="T11" fmla="*/ 1736 h 1776"/>
                <a:gd name="T12" fmla="*/ 644 w 1828"/>
                <a:gd name="T13" fmla="*/ 1760 h 1776"/>
                <a:gd name="T14" fmla="*/ 805 w 1828"/>
                <a:gd name="T15" fmla="*/ 1775 h 1776"/>
                <a:gd name="T16" fmla="*/ 1053 w 1828"/>
                <a:gd name="T17" fmla="*/ 1771 h 1776"/>
                <a:gd name="T18" fmla="*/ 1207 w 1828"/>
                <a:gd name="T19" fmla="*/ 1759 h 1776"/>
                <a:gd name="T20" fmla="*/ 1351 w 1828"/>
                <a:gd name="T21" fmla="*/ 1736 h 1776"/>
                <a:gd name="T22" fmla="*/ 1489 w 1828"/>
                <a:gd name="T23" fmla="*/ 1702 h 1776"/>
                <a:gd name="T24" fmla="*/ 1621 w 1828"/>
                <a:gd name="T25" fmla="*/ 1655 h 1776"/>
                <a:gd name="T26" fmla="*/ 1726 w 1828"/>
                <a:gd name="T27" fmla="*/ 1595 h 1776"/>
                <a:gd name="T28" fmla="*/ 1810 w 1828"/>
                <a:gd name="T29" fmla="*/ 1500 h 1776"/>
                <a:gd name="T30" fmla="*/ 1828 w 1828"/>
                <a:gd name="T31" fmla="*/ 1440 h 1776"/>
                <a:gd name="T32" fmla="*/ 1821 w 1828"/>
                <a:gd name="T33" fmla="*/ 30 h 1776"/>
                <a:gd name="T34" fmla="*/ 1792 w 1828"/>
                <a:gd name="T35" fmla="*/ 92 h 1776"/>
                <a:gd name="T36" fmla="*/ 1724 w 1828"/>
                <a:gd name="T37" fmla="*/ 157 h 1776"/>
                <a:gd name="T38" fmla="*/ 1633 w 1828"/>
                <a:gd name="T39" fmla="*/ 209 h 1776"/>
                <a:gd name="T40" fmla="*/ 1519 w 1828"/>
                <a:gd name="T41" fmla="*/ 253 h 1776"/>
                <a:gd name="T42" fmla="*/ 1423 w 1828"/>
                <a:gd name="T43" fmla="*/ 281 h 1776"/>
                <a:gd name="T44" fmla="*/ 1305 w 1828"/>
                <a:gd name="T45" fmla="*/ 305 h 1776"/>
                <a:gd name="T46" fmla="*/ 1192 w 1828"/>
                <a:gd name="T47" fmla="*/ 320 h 1776"/>
                <a:gd name="T48" fmla="*/ 1068 w 1828"/>
                <a:gd name="T49" fmla="*/ 331 h 1776"/>
                <a:gd name="T50" fmla="*/ 914 w 1828"/>
                <a:gd name="T51" fmla="*/ 336 h 1776"/>
                <a:gd name="T52" fmla="*/ 724 w 1828"/>
                <a:gd name="T53" fmla="*/ 329 h 1776"/>
                <a:gd name="T54" fmla="*/ 538 w 1828"/>
                <a:gd name="T55" fmla="*/ 306 h 1776"/>
                <a:gd name="T56" fmla="*/ 415 w 1828"/>
                <a:gd name="T57" fmla="*/ 281 h 1776"/>
                <a:gd name="T58" fmla="*/ 291 w 1828"/>
                <a:gd name="T59" fmla="*/ 246 h 1776"/>
                <a:gd name="T60" fmla="*/ 177 w 1828"/>
                <a:gd name="T61" fmla="*/ 199 h 1776"/>
                <a:gd name="T62" fmla="*/ 79 w 1828"/>
                <a:gd name="T63" fmla="*/ 137 h 1776"/>
                <a:gd name="T64" fmla="*/ 14 w 1828"/>
                <a:gd name="T65" fmla="*/ 58 h 1776"/>
                <a:gd name="T66" fmla="*/ 2 w 1828"/>
                <a:gd name="T67" fmla="*/ 0 h 17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828"/>
                <a:gd name="T103" fmla="*/ 0 h 1776"/>
                <a:gd name="T104" fmla="*/ 1828 w 1828"/>
                <a:gd name="T105" fmla="*/ 1776 h 17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828" h="1776">
                  <a:moveTo>
                    <a:pt x="2" y="0"/>
                  </a:moveTo>
                  <a:lnTo>
                    <a:pt x="2" y="1440"/>
                  </a:lnTo>
                  <a:lnTo>
                    <a:pt x="9" y="1482"/>
                  </a:lnTo>
                  <a:lnTo>
                    <a:pt x="27" y="1519"/>
                  </a:lnTo>
                  <a:lnTo>
                    <a:pt x="61" y="1562"/>
                  </a:lnTo>
                  <a:lnTo>
                    <a:pt x="110" y="1600"/>
                  </a:lnTo>
                  <a:lnTo>
                    <a:pt x="166" y="1634"/>
                  </a:lnTo>
                  <a:lnTo>
                    <a:pt x="223" y="1660"/>
                  </a:lnTo>
                  <a:lnTo>
                    <a:pt x="285" y="1684"/>
                  </a:lnTo>
                  <a:lnTo>
                    <a:pt x="346" y="1705"/>
                  </a:lnTo>
                  <a:lnTo>
                    <a:pt x="420" y="1722"/>
                  </a:lnTo>
                  <a:lnTo>
                    <a:pt x="489" y="1736"/>
                  </a:lnTo>
                  <a:lnTo>
                    <a:pt x="567" y="1751"/>
                  </a:lnTo>
                  <a:lnTo>
                    <a:pt x="644" y="1760"/>
                  </a:lnTo>
                  <a:lnTo>
                    <a:pt x="717" y="1766"/>
                  </a:lnTo>
                  <a:lnTo>
                    <a:pt x="805" y="1775"/>
                  </a:lnTo>
                  <a:lnTo>
                    <a:pt x="962" y="1776"/>
                  </a:lnTo>
                  <a:lnTo>
                    <a:pt x="1053" y="1771"/>
                  </a:lnTo>
                  <a:lnTo>
                    <a:pt x="1134" y="1766"/>
                  </a:lnTo>
                  <a:lnTo>
                    <a:pt x="1207" y="1759"/>
                  </a:lnTo>
                  <a:lnTo>
                    <a:pt x="1274" y="1750"/>
                  </a:lnTo>
                  <a:lnTo>
                    <a:pt x="1351" y="1736"/>
                  </a:lnTo>
                  <a:lnTo>
                    <a:pt x="1414" y="1722"/>
                  </a:lnTo>
                  <a:lnTo>
                    <a:pt x="1489" y="1702"/>
                  </a:lnTo>
                  <a:lnTo>
                    <a:pt x="1550" y="1681"/>
                  </a:lnTo>
                  <a:lnTo>
                    <a:pt x="1621" y="1655"/>
                  </a:lnTo>
                  <a:lnTo>
                    <a:pt x="1672" y="1628"/>
                  </a:lnTo>
                  <a:lnTo>
                    <a:pt x="1726" y="1595"/>
                  </a:lnTo>
                  <a:lnTo>
                    <a:pt x="1773" y="1556"/>
                  </a:lnTo>
                  <a:lnTo>
                    <a:pt x="1810" y="1500"/>
                  </a:lnTo>
                  <a:lnTo>
                    <a:pt x="1827" y="1456"/>
                  </a:lnTo>
                  <a:lnTo>
                    <a:pt x="1828" y="1440"/>
                  </a:lnTo>
                  <a:lnTo>
                    <a:pt x="1826" y="0"/>
                  </a:lnTo>
                  <a:lnTo>
                    <a:pt x="1821" y="30"/>
                  </a:lnTo>
                  <a:lnTo>
                    <a:pt x="1812" y="61"/>
                  </a:lnTo>
                  <a:lnTo>
                    <a:pt x="1792" y="92"/>
                  </a:lnTo>
                  <a:cubicBezTo>
                    <a:pt x="1783" y="104"/>
                    <a:pt x="1767" y="123"/>
                    <a:pt x="1756" y="134"/>
                  </a:cubicBezTo>
                  <a:lnTo>
                    <a:pt x="1724" y="157"/>
                  </a:lnTo>
                  <a:lnTo>
                    <a:pt x="1683" y="182"/>
                  </a:lnTo>
                  <a:lnTo>
                    <a:pt x="1633" y="209"/>
                  </a:lnTo>
                  <a:lnTo>
                    <a:pt x="1573" y="233"/>
                  </a:lnTo>
                  <a:lnTo>
                    <a:pt x="1519" y="253"/>
                  </a:lnTo>
                  <a:lnTo>
                    <a:pt x="1468" y="269"/>
                  </a:lnTo>
                  <a:lnTo>
                    <a:pt x="1423" y="281"/>
                  </a:lnTo>
                  <a:lnTo>
                    <a:pt x="1365" y="294"/>
                  </a:lnTo>
                  <a:lnTo>
                    <a:pt x="1305" y="305"/>
                  </a:lnTo>
                  <a:lnTo>
                    <a:pt x="1246" y="313"/>
                  </a:lnTo>
                  <a:lnTo>
                    <a:pt x="1192" y="320"/>
                  </a:lnTo>
                  <a:lnTo>
                    <a:pt x="1130" y="326"/>
                  </a:lnTo>
                  <a:lnTo>
                    <a:pt x="1068" y="331"/>
                  </a:lnTo>
                  <a:lnTo>
                    <a:pt x="1002" y="334"/>
                  </a:lnTo>
                  <a:lnTo>
                    <a:pt x="914" y="336"/>
                  </a:lnTo>
                  <a:lnTo>
                    <a:pt x="805" y="334"/>
                  </a:lnTo>
                  <a:lnTo>
                    <a:pt x="724" y="329"/>
                  </a:lnTo>
                  <a:lnTo>
                    <a:pt x="628" y="319"/>
                  </a:lnTo>
                  <a:lnTo>
                    <a:pt x="538" y="306"/>
                  </a:lnTo>
                  <a:lnTo>
                    <a:pt x="480" y="295"/>
                  </a:lnTo>
                  <a:lnTo>
                    <a:pt x="415" y="281"/>
                  </a:lnTo>
                  <a:lnTo>
                    <a:pt x="354" y="266"/>
                  </a:lnTo>
                  <a:lnTo>
                    <a:pt x="291" y="246"/>
                  </a:lnTo>
                  <a:lnTo>
                    <a:pt x="234" y="224"/>
                  </a:lnTo>
                  <a:lnTo>
                    <a:pt x="177" y="199"/>
                  </a:lnTo>
                  <a:cubicBezTo>
                    <a:pt x="158" y="189"/>
                    <a:pt x="138" y="177"/>
                    <a:pt x="122" y="167"/>
                  </a:cubicBezTo>
                  <a:lnTo>
                    <a:pt x="79" y="137"/>
                  </a:lnTo>
                  <a:cubicBezTo>
                    <a:pt x="66" y="126"/>
                    <a:pt x="54" y="114"/>
                    <a:pt x="43" y="101"/>
                  </a:cubicBezTo>
                  <a:lnTo>
                    <a:pt x="14" y="58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DDDD">
                <a:alpha val="50195"/>
              </a:srgbClr>
            </a:solidFill>
            <a:ln w="285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528" y="1440"/>
              <a:ext cx="1828" cy="1776"/>
            </a:xfrm>
            <a:custGeom>
              <a:avLst/>
              <a:gdLst>
                <a:gd name="T0" fmla="*/ 2 w 1828"/>
                <a:gd name="T1" fmla="*/ 1440 h 1776"/>
                <a:gd name="T2" fmla="*/ 27 w 1828"/>
                <a:gd name="T3" fmla="*/ 1519 h 1776"/>
                <a:gd name="T4" fmla="*/ 110 w 1828"/>
                <a:gd name="T5" fmla="*/ 1600 h 1776"/>
                <a:gd name="T6" fmla="*/ 223 w 1828"/>
                <a:gd name="T7" fmla="*/ 1660 h 1776"/>
                <a:gd name="T8" fmla="*/ 346 w 1828"/>
                <a:gd name="T9" fmla="*/ 1705 h 1776"/>
                <a:gd name="T10" fmla="*/ 489 w 1828"/>
                <a:gd name="T11" fmla="*/ 1736 h 1776"/>
                <a:gd name="T12" fmla="*/ 644 w 1828"/>
                <a:gd name="T13" fmla="*/ 1760 h 1776"/>
                <a:gd name="T14" fmla="*/ 805 w 1828"/>
                <a:gd name="T15" fmla="*/ 1775 h 1776"/>
                <a:gd name="T16" fmla="*/ 1053 w 1828"/>
                <a:gd name="T17" fmla="*/ 1771 h 1776"/>
                <a:gd name="T18" fmla="*/ 1207 w 1828"/>
                <a:gd name="T19" fmla="*/ 1759 h 1776"/>
                <a:gd name="T20" fmla="*/ 1351 w 1828"/>
                <a:gd name="T21" fmla="*/ 1736 h 1776"/>
                <a:gd name="T22" fmla="*/ 1489 w 1828"/>
                <a:gd name="T23" fmla="*/ 1702 h 1776"/>
                <a:gd name="T24" fmla="*/ 1621 w 1828"/>
                <a:gd name="T25" fmla="*/ 1655 h 1776"/>
                <a:gd name="T26" fmla="*/ 1726 w 1828"/>
                <a:gd name="T27" fmla="*/ 1595 h 1776"/>
                <a:gd name="T28" fmla="*/ 1810 w 1828"/>
                <a:gd name="T29" fmla="*/ 1500 h 1776"/>
                <a:gd name="T30" fmla="*/ 1828 w 1828"/>
                <a:gd name="T31" fmla="*/ 1440 h 1776"/>
                <a:gd name="T32" fmla="*/ 1821 w 1828"/>
                <a:gd name="T33" fmla="*/ 30 h 1776"/>
                <a:gd name="T34" fmla="*/ 1792 w 1828"/>
                <a:gd name="T35" fmla="*/ 92 h 1776"/>
                <a:gd name="T36" fmla="*/ 1724 w 1828"/>
                <a:gd name="T37" fmla="*/ 157 h 1776"/>
                <a:gd name="T38" fmla="*/ 1633 w 1828"/>
                <a:gd name="T39" fmla="*/ 209 h 1776"/>
                <a:gd name="T40" fmla="*/ 1519 w 1828"/>
                <a:gd name="T41" fmla="*/ 253 h 1776"/>
                <a:gd name="T42" fmla="*/ 1423 w 1828"/>
                <a:gd name="T43" fmla="*/ 281 h 1776"/>
                <a:gd name="T44" fmla="*/ 1305 w 1828"/>
                <a:gd name="T45" fmla="*/ 305 h 1776"/>
                <a:gd name="T46" fmla="*/ 1192 w 1828"/>
                <a:gd name="T47" fmla="*/ 320 h 1776"/>
                <a:gd name="T48" fmla="*/ 1068 w 1828"/>
                <a:gd name="T49" fmla="*/ 331 h 1776"/>
                <a:gd name="T50" fmla="*/ 914 w 1828"/>
                <a:gd name="T51" fmla="*/ 336 h 1776"/>
                <a:gd name="T52" fmla="*/ 724 w 1828"/>
                <a:gd name="T53" fmla="*/ 329 h 1776"/>
                <a:gd name="T54" fmla="*/ 538 w 1828"/>
                <a:gd name="T55" fmla="*/ 306 h 1776"/>
                <a:gd name="T56" fmla="*/ 415 w 1828"/>
                <a:gd name="T57" fmla="*/ 281 h 1776"/>
                <a:gd name="T58" fmla="*/ 291 w 1828"/>
                <a:gd name="T59" fmla="*/ 246 h 1776"/>
                <a:gd name="T60" fmla="*/ 177 w 1828"/>
                <a:gd name="T61" fmla="*/ 199 h 1776"/>
                <a:gd name="T62" fmla="*/ 79 w 1828"/>
                <a:gd name="T63" fmla="*/ 137 h 1776"/>
                <a:gd name="T64" fmla="*/ 14 w 1828"/>
                <a:gd name="T65" fmla="*/ 58 h 1776"/>
                <a:gd name="T66" fmla="*/ 2 w 1828"/>
                <a:gd name="T67" fmla="*/ 0 h 17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828"/>
                <a:gd name="T103" fmla="*/ 0 h 1776"/>
                <a:gd name="T104" fmla="*/ 1828 w 1828"/>
                <a:gd name="T105" fmla="*/ 1776 h 17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828" h="1776">
                  <a:moveTo>
                    <a:pt x="2" y="0"/>
                  </a:moveTo>
                  <a:lnTo>
                    <a:pt x="2" y="1440"/>
                  </a:lnTo>
                  <a:lnTo>
                    <a:pt x="9" y="1482"/>
                  </a:lnTo>
                  <a:lnTo>
                    <a:pt x="27" y="1519"/>
                  </a:lnTo>
                  <a:lnTo>
                    <a:pt x="61" y="1562"/>
                  </a:lnTo>
                  <a:lnTo>
                    <a:pt x="110" y="1600"/>
                  </a:lnTo>
                  <a:lnTo>
                    <a:pt x="166" y="1634"/>
                  </a:lnTo>
                  <a:lnTo>
                    <a:pt x="223" y="1660"/>
                  </a:lnTo>
                  <a:lnTo>
                    <a:pt x="285" y="1684"/>
                  </a:lnTo>
                  <a:lnTo>
                    <a:pt x="346" y="1705"/>
                  </a:lnTo>
                  <a:lnTo>
                    <a:pt x="420" y="1722"/>
                  </a:lnTo>
                  <a:lnTo>
                    <a:pt x="489" y="1736"/>
                  </a:lnTo>
                  <a:lnTo>
                    <a:pt x="567" y="1751"/>
                  </a:lnTo>
                  <a:lnTo>
                    <a:pt x="644" y="1760"/>
                  </a:lnTo>
                  <a:lnTo>
                    <a:pt x="717" y="1766"/>
                  </a:lnTo>
                  <a:lnTo>
                    <a:pt x="805" y="1775"/>
                  </a:lnTo>
                  <a:lnTo>
                    <a:pt x="962" y="1776"/>
                  </a:lnTo>
                  <a:lnTo>
                    <a:pt x="1053" y="1771"/>
                  </a:lnTo>
                  <a:lnTo>
                    <a:pt x="1134" y="1766"/>
                  </a:lnTo>
                  <a:lnTo>
                    <a:pt x="1207" y="1759"/>
                  </a:lnTo>
                  <a:lnTo>
                    <a:pt x="1274" y="1750"/>
                  </a:lnTo>
                  <a:lnTo>
                    <a:pt x="1351" y="1736"/>
                  </a:lnTo>
                  <a:lnTo>
                    <a:pt x="1414" y="1722"/>
                  </a:lnTo>
                  <a:lnTo>
                    <a:pt x="1489" y="1702"/>
                  </a:lnTo>
                  <a:lnTo>
                    <a:pt x="1550" y="1681"/>
                  </a:lnTo>
                  <a:lnTo>
                    <a:pt x="1621" y="1655"/>
                  </a:lnTo>
                  <a:lnTo>
                    <a:pt x="1672" y="1628"/>
                  </a:lnTo>
                  <a:lnTo>
                    <a:pt x="1726" y="1595"/>
                  </a:lnTo>
                  <a:lnTo>
                    <a:pt x="1773" y="1556"/>
                  </a:lnTo>
                  <a:lnTo>
                    <a:pt x="1810" y="1500"/>
                  </a:lnTo>
                  <a:lnTo>
                    <a:pt x="1827" y="1456"/>
                  </a:lnTo>
                  <a:lnTo>
                    <a:pt x="1828" y="1440"/>
                  </a:lnTo>
                  <a:lnTo>
                    <a:pt x="1826" y="0"/>
                  </a:lnTo>
                  <a:lnTo>
                    <a:pt x="1821" y="30"/>
                  </a:lnTo>
                  <a:lnTo>
                    <a:pt x="1812" y="61"/>
                  </a:lnTo>
                  <a:lnTo>
                    <a:pt x="1792" y="92"/>
                  </a:lnTo>
                  <a:cubicBezTo>
                    <a:pt x="1783" y="104"/>
                    <a:pt x="1767" y="123"/>
                    <a:pt x="1756" y="134"/>
                  </a:cubicBezTo>
                  <a:lnTo>
                    <a:pt x="1724" y="157"/>
                  </a:lnTo>
                  <a:lnTo>
                    <a:pt x="1683" y="182"/>
                  </a:lnTo>
                  <a:lnTo>
                    <a:pt x="1633" y="209"/>
                  </a:lnTo>
                  <a:lnTo>
                    <a:pt x="1573" y="233"/>
                  </a:lnTo>
                  <a:lnTo>
                    <a:pt x="1519" y="253"/>
                  </a:lnTo>
                  <a:lnTo>
                    <a:pt x="1468" y="269"/>
                  </a:lnTo>
                  <a:lnTo>
                    <a:pt x="1423" y="281"/>
                  </a:lnTo>
                  <a:lnTo>
                    <a:pt x="1365" y="294"/>
                  </a:lnTo>
                  <a:lnTo>
                    <a:pt x="1305" y="305"/>
                  </a:lnTo>
                  <a:lnTo>
                    <a:pt x="1246" y="313"/>
                  </a:lnTo>
                  <a:lnTo>
                    <a:pt x="1192" y="320"/>
                  </a:lnTo>
                  <a:lnTo>
                    <a:pt x="1130" y="326"/>
                  </a:lnTo>
                  <a:lnTo>
                    <a:pt x="1068" y="331"/>
                  </a:lnTo>
                  <a:lnTo>
                    <a:pt x="1002" y="334"/>
                  </a:lnTo>
                  <a:lnTo>
                    <a:pt x="914" y="336"/>
                  </a:lnTo>
                  <a:lnTo>
                    <a:pt x="805" y="334"/>
                  </a:lnTo>
                  <a:lnTo>
                    <a:pt x="724" y="329"/>
                  </a:lnTo>
                  <a:lnTo>
                    <a:pt x="628" y="319"/>
                  </a:lnTo>
                  <a:lnTo>
                    <a:pt x="538" y="306"/>
                  </a:lnTo>
                  <a:lnTo>
                    <a:pt x="480" y="295"/>
                  </a:lnTo>
                  <a:lnTo>
                    <a:pt x="415" y="281"/>
                  </a:lnTo>
                  <a:lnTo>
                    <a:pt x="354" y="266"/>
                  </a:lnTo>
                  <a:lnTo>
                    <a:pt x="291" y="246"/>
                  </a:lnTo>
                  <a:lnTo>
                    <a:pt x="234" y="224"/>
                  </a:lnTo>
                  <a:lnTo>
                    <a:pt x="177" y="199"/>
                  </a:lnTo>
                  <a:cubicBezTo>
                    <a:pt x="158" y="189"/>
                    <a:pt x="138" y="177"/>
                    <a:pt x="122" y="167"/>
                  </a:cubicBezTo>
                  <a:lnTo>
                    <a:pt x="79" y="137"/>
                  </a:lnTo>
                  <a:cubicBezTo>
                    <a:pt x="66" y="126"/>
                    <a:pt x="54" y="114"/>
                    <a:pt x="43" y="101"/>
                  </a:cubicBezTo>
                  <a:lnTo>
                    <a:pt x="14" y="58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DDDD">
                <a:alpha val="50195"/>
              </a:srgbClr>
            </a:solidFill>
            <a:ln w="285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0" name="Group 9"/>
          <p:cNvGrpSpPr>
            <a:grpSpLocks/>
          </p:cNvGrpSpPr>
          <p:nvPr/>
        </p:nvGrpSpPr>
        <p:grpSpPr bwMode="auto">
          <a:xfrm>
            <a:off x="4798029" y="1120502"/>
            <a:ext cx="2900362" cy="2819400"/>
            <a:chOff x="3120" y="1104"/>
            <a:chExt cx="1827" cy="1776"/>
          </a:xfrm>
        </p:grpSpPr>
        <p:sp>
          <p:nvSpPr>
            <p:cNvPr id="41" name="Freeform 10"/>
            <p:cNvSpPr>
              <a:spLocks/>
            </p:cNvSpPr>
            <p:nvPr/>
          </p:nvSpPr>
          <p:spPr bwMode="auto">
            <a:xfrm flipV="1">
              <a:off x="3120" y="1104"/>
              <a:ext cx="1827" cy="1776"/>
            </a:xfrm>
            <a:custGeom>
              <a:avLst/>
              <a:gdLst>
                <a:gd name="T0" fmla="*/ 1 w 1827"/>
                <a:gd name="T1" fmla="*/ 1442 h 1776"/>
                <a:gd name="T2" fmla="*/ 0 w 1827"/>
                <a:gd name="T3" fmla="*/ 1442 h 1776"/>
                <a:gd name="T4" fmla="*/ 11 w 1827"/>
                <a:gd name="T5" fmla="*/ 1382 h 1776"/>
                <a:gd name="T6" fmla="*/ 913 w 1827"/>
                <a:gd name="T7" fmla="*/ 0 h 1776"/>
                <a:gd name="T8" fmla="*/ 1799 w 1827"/>
                <a:gd name="T9" fmla="*/ 1366 h 1776"/>
                <a:gd name="T10" fmla="*/ 1827 w 1827"/>
                <a:gd name="T11" fmla="*/ 1438 h 1776"/>
                <a:gd name="T12" fmla="*/ 1817 w 1827"/>
                <a:gd name="T13" fmla="*/ 1493 h 1776"/>
                <a:gd name="T14" fmla="*/ 1789 w 1827"/>
                <a:gd name="T15" fmla="*/ 1535 h 1776"/>
                <a:gd name="T16" fmla="*/ 1766 w 1827"/>
                <a:gd name="T17" fmla="*/ 1561 h 1776"/>
                <a:gd name="T18" fmla="*/ 1731 w 1827"/>
                <a:gd name="T19" fmla="*/ 1592 h 1776"/>
                <a:gd name="T20" fmla="*/ 1655 w 1827"/>
                <a:gd name="T21" fmla="*/ 1637 h 1776"/>
                <a:gd name="T22" fmla="*/ 1574 w 1827"/>
                <a:gd name="T23" fmla="*/ 1673 h 1776"/>
                <a:gd name="T24" fmla="*/ 1497 w 1827"/>
                <a:gd name="T25" fmla="*/ 1700 h 1776"/>
                <a:gd name="T26" fmla="*/ 1427 w 1827"/>
                <a:gd name="T27" fmla="*/ 1718 h 1776"/>
                <a:gd name="T28" fmla="*/ 1344 w 1827"/>
                <a:gd name="T29" fmla="*/ 1738 h 1776"/>
                <a:gd name="T30" fmla="*/ 1255 w 1827"/>
                <a:gd name="T31" fmla="*/ 1753 h 1776"/>
                <a:gd name="T32" fmla="*/ 1159 w 1827"/>
                <a:gd name="T33" fmla="*/ 1763 h 1776"/>
                <a:gd name="T34" fmla="*/ 1063 w 1827"/>
                <a:gd name="T35" fmla="*/ 1774 h 1776"/>
                <a:gd name="T36" fmla="*/ 989 w 1827"/>
                <a:gd name="T37" fmla="*/ 1775 h 1776"/>
                <a:gd name="T38" fmla="*/ 913 w 1827"/>
                <a:gd name="T39" fmla="*/ 1776 h 1776"/>
                <a:gd name="T40" fmla="*/ 810 w 1827"/>
                <a:gd name="T41" fmla="*/ 1776 h 1776"/>
                <a:gd name="T42" fmla="*/ 725 w 1827"/>
                <a:gd name="T43" fmla="*/ 1769 h 1776"/>
                <a:gd name="T44" fmla="*/ 627 w 1827"/>
                <a:gd name="T45" fmla="*/ 1760 h 1776"/>
                <a:gd name="T46" fmla="*/ 547 w 1827"/>
                <a:gd name="T47" fmla="*/ 1747 h 1776"/>
                <a:gd name="T48" fmla="*/ 456 w 1827"/>
                <a:gd name="T49" fmla="*/ 1732 h 1776"/>
                <a:gd name="T50" fmla="*/ 385 w 1827"/>
                <a:gd name="T51" fmla="*/ 1715 h 1776"/>
                <a:gd name="T52" fmla="*/ 312 w 1827"/>
                <a:gd name="T53" fmla="*/ 1693 h 1776"/>
                <a:gd name="T54" fmla="*/ 239 w 1827"/>
                <a:gd name="T55" fmla="*/ 1669 h 1776"/>
                <a:gd name="T56" fmla="*/ 175 w 1827"/>
                <a:gd name="T57" fmla="*/ 1637 h 1776"/>
                <a:gd name="T58" fmla="*/ 107 w 1827"/>
                <a:gd name="T59" fmla="*/ 1600 h 1776"/>
                <a:gd name="T60" fmla="*/ 61 w 1827"/>
                <a:gd name="T61" fmla="*/ 1561 h 1776"/>
                <a:gd name="T62" fmla="*/ 26 w 1827"/>
                <a:gd name="T63" fmla="*/ 1520 h 1776"/>
                <a:gd name="T64" fmla="*/ 8 w 1827"/>
                <a:gd name="T65" fmla="*/ 1484 h 1776"/>
                <a:gd name="T66" fmla="*/ 1 w 1827"/>
                <a:gd name="T67" fmla="*/ 1443 h 17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827"/>
                <a:gd name="T103" fmla="*/ 0 h 1776"/>
                <a:gd name="T104" fmla="*/ 1827 w 1827"/>
                <a:gd name="T105" fmla="*/ 1776 h 17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827" h="1776">
                  <a:moveTo>
                    <a:pt x="1" y="1442"/>
                  </a:moveTo>
                  <a:lnTo>
                    <a:pt x="0" y="1442"/>
                  </a:lnTo>
                  <a:lnTo>
                    <a:pt x="11" y="1382"/>
                  </a:lnTo>
                  <a:lnTo>
                    <a:pt x="913" y="0"/>
                  </a:lnTo>
                  <a:lnTo>
                    <a:pt x="1799" y="1366"/>
                  </a:lnTo>
                  <a:lnTo>
                    <a:pt x="1827" y="1438"/>
                  </a:lnTo>
                  <a:lnTo>
                    <a:pt x="1817" y="1493"/>
                  </a:lnTo>
                  <a:lnTo>
                    <a:pt x="1789" y="1535"/>
                  </a:lnTo>
                  <a:lnTo>
                    <a:pt x="1766" y="1561"/>
                  </a:lnTo>
                  <a:lnTo>
                    <a:pt x="1731" y="1592"/>
                  </a:lnTo>
                  <a:lnTo>
                    <a:pt x="1655" y="1637"/>
                  </a:lnTo>
                  <a:lnTo>
                    <a:pt x="1574" y="1673"/>
                  </a:lnTo>
                  <a:lnTo>
                    <a:pt x="1497" y="1700"/>
                  </a:lnTo>
                  <a:lnTo>
                    <a:pt x="1427" y="1718"/>
                  </a:lnTo>
                  <a:lnTo>
                    <a:pt x="1344" y="1738"/>
                  </a:lnTo>
                  <a:lnTo>
                    <a:pt x="1255" y="1753"/>
                  </a:lnTo>
                  <a:lnTo>
                    <a:pt x="1159" y="1763"/>
                  </a:lnTo>
                  <a:lnTo>
                    <a:pt x="1063" y="1774"/>
                  </a:lnTo>
                  <a:lnTo>
                    <a:pt x="989" y="1775"/>
                  </a:lnTo>
                  <a:lnTo>
                    <a:pt x="913" y="1776"/>
                  </a:lnTo>
                  <a:lnTo>
                    <a:pt x="810" y="1776"/>
                  </a:lnTo>
                  <a:lnTo>
                    <a:pt x="725" y="1769"/>
                  </a:lnTo>
                  <a:lnTo>
                    <a:pt x="627" y="1760"/>
                  </a:lnTo>
                  <a:lnTo>
                    <a:pt x="547" y="1747"/>
                  </a:lnTo>
                  <a:lnTo>
                    <a:pt x="456" y="1732"/>
                  </a:lnTo>
                  <a:lnTo>
                    <a:pt x="385" y="1715"/>
                  </a:lnTo>
                  <a:lnTo>
                    <a:pt x="312" y="1693"/>
                  </a:lnTo>
                  <a:lnTo>
                    <a:pt x="239" y="1669"/>
                  </a:lnTo>
                  <a:lnTo>
                    <a:pt x="175" y="1637"/>
                  </a:lnTo>
                  <a:lnTo>
                    <a:pt x="107" y="1600"/>
                  </a:lnTo>
                  <a:lnTo>
                    <a:pt x="61" y="1561"/>
                  </a:lnTo>
                  <a:lnTo>
                    <a:pt x="26" y="1520"/>
                  </a:lnTo>
                  <a:lnTo>
                    <a:pt x="8" y="1484"/>
                  </a:lnTo>
                  <a:lnTo>
                    <a:pt x="1" y="1443"/>
                  </a:lnTo>
                </a:path>
              </a:pathLst>
            </a:custGeom>
            <a:solidFill>
              <a:srgbClr val="DDDDDD">
                <a:alpha val="50195"/>
              </a:srgbClr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3" name="Oval 11"/>
            <p:cNvSpPr>
              <a:spLocks noChangeArrowheads="1"/>
            </p:cNvSpPr>
            <p:nvPr/>
          </p:nvSpPr>
          <p:spPr bwMode="auto">
            <a:xfrm flipV="1">
              <a:off x="3120" y="1104"/>
              <a:ext cx="1824" cy="672"/>
            </a:xfrm>
            <a:prstGeom prst="ellipse">
              <a:avLst/>
            </a:prstGeom>
            <a:solidFill>
              <a:srgbClr val="DDDDDD">
                <a:alpha val="50195"/>
              </a:srgbClr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2" name="Oval 12"/>
          <p:cNvSpPr>
            <a:spLocks noChangeArrowheads="1"/>
          </p:cNvSpPr>
          <p:nvPr/>
        </p:nvSpPr>
        <p:spPr bwMode="auto">
          <a:xfrm>
            <a:off x="971600" y="1163166"/>
            <a:ext cx="2881313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Text Box 13"/>
          <p:cNvSpPr txBox="1">
            <a:spLocks noChangeArrowheads="1"/>
          </p:cNvSpPr>
          <p:nvPr/>
        </p:nvSpPr>
        <p:spPr bwMode="auto">
          <a:xfrm>
            <a:off x="4499992" y="1059582"/>
            <a:ext cx="3714776" cy="83099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1"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圆锥的体积等于与它</a:t>
            </a:r>
            <a:r>
              <a:rPr kumimoji="1"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等底等高</a:t>
            </a:r>
            <a:r>
              <a:rPr kumimoji="1"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圆柱体积的</a:t>
            </a:r>
            <a:r>
              <a:rPr kumimoji="1"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三分之一</a:t>
            </a:r>
            <a:r>
              <a:rPr kumimoji="1"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54" name="Line 14"/>
          <p:cNvSpPr>
            <a:spLocks noChangeShapeType="1"/>
          </p:cNvSpPr>
          <p:nvPr/>
        </p:nvSpPr>
        <p:spPr bwMode="auto">
          <a:xfrm>
            <a:off x="2411463" y="1666404"/>
            <a:ext cx="0" cy="2286000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5" name="Group 22"/>
          <p:cNvGrpSpPr>
            <a:grpSpLocks/>
          </p:cNvGrpSpPr>
          <p:nvPr/>
        </p:nvGrpSpPr>
        <p:grpSpPr bwMode="auto">
          <a:xfrm>
            <a:off x="4153501" y="2569417"/>
            <a:ext cx="4786313" cy="919163"/>
            <a:chOff x="2290" y="2094"/>
            <a:chExt cx="3015" cy="579"/>
          </a:xfrm>
        </p:grpSpPr>
        <p:sp>
          <p:nvSpPr>
            <p:cNvPr id="56" name="Text Box 4"/>
            <p:cNvSpPr txBox="1">
              <a:spLocks noChangeArrowheads="1"/>
            </p:cNvSpPr>
            <p:nvPr/>
          </p:nvSpPr>
          <p:spPr bwMode="auto">
            <a:xfrm>
              <a:off x="2290" y="2250"/>
              <a:ext cx="301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itchFamily="34" charset="0"/>
                <a:buNone/>
              </a:pP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圆锥的体积=   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itchFamily="34" charset="0"/>
                </a:rPr>
                <a:t>×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底面积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itchFamily="34" charset="0"/>
                </a:rPr>
                <a:t>×高</a:t>
              </a:r>
            </a:p>
          </p:txBody>
        </p:sp>
        <p:graphicFrame>
          <p:nvGraphicFramePr>
            <p:cNvPr id="57" name="Object 5"/>
            <p:cNvGraphicFramePr>
              <a:graphicFrameLocks noChangeAspect="1"/>
            </p:cNvGraphicFramePr>
            <p:nvPr/>
          </p:nvGraphicFramePr>
          <p:xfrm>
            <a:off x="3685" y="2094"/>
            <a:ext cx="216" cy="5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" r:id="rId4" imgW="140923" imgH="397147" progId="Equation.3">
                    <p:embed/>
                  </p:oleObj>
                </mc:Choice>
                <mc:Fallback>
                  <p:oleObj r:id="rId4" imgW="140923" imgH="397147" progId="Equation.3">
                    <p:embed/>
                    <p:pic>
                      <p:nvPicPr>
                        <p:cNvPr id="57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85" y="2094"/>
                          <a:ext cx="216" cy="57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8" name="组合 57"/>
          <p:cNvGrpSpPr/>
          <p:nvPr/>
        </p:nvGrpSpPr>
        <p:grpSpPr>
          <a:xfrm>
            <a:off x="3888375" y="3671121"/>
            <a:ext cx="4714908" cy="1214446"/>
            <a:chOff x="4643438" y="785794"/>
            <a:chExt cx="4714908" cy="1214446"/>
          </a:xfrm>
        </p:grpSpPr>
        <p:pic>
          <p:nvPicPr>
            <p:cNvPr id="59" name="AutoShape 4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00628" y="785794"/>
              <a:ext cx="4357718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Text Box 8"/>
            <p:cNvSpPr txBox="1">
              <a:spLocks noChangeArrowheads="1"/>
            </p:cNvSpPr>
            <p:nvPr/>
          </p:nvSpPr>
          <p:spPr bwMode="auto">
            <a:xfrm>
              <a:off x="4643438" y="1071546"/>
              <a:ext cx="421484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buFont typeface="Arial" pitchFamily="34" charset="0"/>
                <a:buNone/>
              </a:pPr>
              <a:r>
                <a:rPr lang="en-US" altLang="zh-CN" sz="2000" b="1" i="1" dirty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Ⅴ    </a:t>
              </a:r>
              <a:r>
                <a:rPr lang="en-US" altLang="zh-CN" sz="2000" b="1" dirty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  </a:t>
              </a:r>
              <a:r>
                <a:rPr lang="en-US" altLang="zh-CN" sz="2000" b="1" i="1" dirty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Ⅴ</a:t>
              </a:r>
              <a:r>
                <a:rPr lang="en-US" altLang="zh-CN" sz="2000" b="1" dirty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=      </a:t>
              </a:r>
              <a:endParaRPr lang="en-US" altLang="zh-CN" sz="2000" b="1" i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aphicFrame>
          <p:nvGraphicFramePr>
            <p:cNvPr id="61" name="Object 5"/>
            <p:cNvGraphicFramePr>
              <a:graphicFrameLocks noChangeAspect="1"/>
            </p:cNvGraphicFramePr>
            <p:nvPr/>
          </p:nvGraphicFramePr>
          <p:xfrm>
            <a:off x="6572264" y="928670"/>
            <a:ext cx="342900" cy="919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5" r:id="rId7" imgW="140923" imgH="397147" progId="Equation.3">
                    <p:embed/>
                  </p:oleObj>
                </mc:Choice>
                <mc:Fallback>
                  <p:oleObj r:id="rId7" imgW="140923" imgH="397147" progId="Equation.3">
                    <p:embed/>
                    <p:pic>
                      <p:nvPicPr>
                        <p:cNvPr id="61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72264" y="928670"/>
                          <a:ext cx="342900" cy="9191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" name="Text Box 4"/>
            <p:cNvSpPr txBox="1">
              <a:spLocks noChangeArrowheads="1"/>
            </p:cNvSpPr>
            <p:nvPr/>
          </p:nvSpPr>
          <p:spPr bwMode="auto">
            <a:xfrm>
              <a:off x="5572132" y="1285860"/>
              <a:ext cx="78581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itchFamily="34" charset="0"/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圆锥</a:t>
              </a:r>
              <a:endPara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itchFamily="34" charset="0"/>
              </a:endParaRPr>
            </a:p>
          </p:txBody>
        </p:sp>
        <p:graphicFrame>
          <p:nvGraphicFramePr>
            <p:cNvPr id="63" name="Object 5"/>
            <p:cNvGraphicFramePr>
              <a:graphicFrameLocks noChangeAspect="1"/>
            </p:cNvGraphicFramePr>
            <p:nvPr/>
          </p:nvGraphicFramePr>
          <p:xfrm>
            <a:off x="8001024" y="928670"/>
            <a:ext cx="342900" cy="919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6" r:id="rId9" imgW="140923" imgH="397147" progId="Equation.3">
                    <p:embed/>
                  </p:oleObj>
                </mc:Choice>
                <mc:Fallback>
                  <p:oleObj r:id="rId9" imgW="140923" imgH="397147" progId="Equation.3">
                    <p:embed/>
                    <p:pic>
                      <p:nvPicPr>
                        <p:cNvPr id="63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01024" y="928670"/>
                          <a:ext cx="342900" cy="9191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4" name="Text Box 4"/>
            <p:cNvSpPr txBox="1">
              <a:spLocks noChangeArrowheads="1"/>
            </p:cNvSpPr>
            <p:nvPr/>
          </p:nvSpPr>
          <p:spPr bwMode="auto">
            <a:xfrm>
              <a:off x="7072330" y="1285860"/>
              <a:ext cx="78581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itchFamily="34" charset="0"/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圆柱</a:t>
              </a:r>
              <a:endPara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itchFamily="34" charset="0"/>
              </a:endParaRPr>
            </a:p>
          </p:txBody>
        </p:sp>
        <p:sp>
          <p:nvSpPr>
            <p:cNvPr id="65" name="TextBox 30"/>
            <p:cNvSpPr txBox="1"/>
            <p:nvPr/>
          </p:nvSpPr>
          <p:spPr>
            <a:xfrm>
              <a:off x="8215338" y="1071546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i="1" dirty="0" err="1">
                  <a:latin typeface="楷体" panose="02010609060101010101" pitchFamily="49" charset="-122"/>
                  <a:ea typeface="楷体" panose="02010609060101010101" pitchFamily="49" charset="-122"/>
                </a:rPr>
                <a:t>sh</a:t>
              </a:r>
              <a:endParaRPr lang="zh-CN" altLang="en-US" sz="2000" b="1" i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2" name="Rectangle 4">
            <a:extLst>
              <a:ext uri="{FF2B5EF4-FFF2-40B4-BE49-F238E27FC236}">
                <a16:creationId xmlns="" xmlns:a16="http://schemas.microsoft.com/office/drawing/2014/main" id="{0033791B-FC81-4038-A1B5-EA8C06594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372" y="474807"/>
            <a:ext cx="391960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圆锥体积的推导。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5" name="图片 34">
              <a:hlinkClick r:id="rId10" action="ppaction://hlinksldjump"/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2" name="文本框 26">
              <a:hlinkClick r:id="rId1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603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51 4.89362E-6 L -0.41944 4.8936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="" xmlns:a16="http://schemas.microsoft.com/office/drawing/2014/main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771852" y="859489"/>
            <a:ext cx="7976612" cy="776157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用同样大小的方格拼成图形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。其中图形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的周长是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48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厘米，图形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的周长是多少厘米？　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D086EB3-3323-4A5A-9116-3B42DBE1C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890" y="1995686"/>
            <a:ext cx="2495550" cy="149542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EC79B29-DA06-4C67-858A-928CA0D56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135" y="2290961"/>
            <a:ext cx="3228975" cy="120015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4252376-1E14-4A1A-A983-9DDD12E22E31}"/>
              </a:ext>
            </a:extLst>
          </p:cNvPr>
          <p:cNvSpPr/>
          <p:nvPr/>
        </p:nvSpPr>
        <p:spPr>
          <a:xfrm>
            <a:off x="1787391" y="1995686"/>
            <a:ext cx="2136537" cy="11521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 Box 54">
            <a:extLst>
              <a:ext uri="{FF2B5EF4-FFF2-40B4-BE49-F238E27FC236}">
                <a16:creationId xmlns="" xmlns:a16="http://schemas.microsoft.com/office/drawing/2014/main" id="{A12E2A29-F4B5-4A32-A8F5-6655F8D6E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3521513"/>
            <a:ext cx="2592288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(5+3)×2=16</a:t>
            </a:r>
            <a:r>
              <a:rPr kumimoji="0"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条</a:t>
            </a:r>
            <a:endParaRPr kumimoji="0" lang="en-US" altLang="zh-CN" sz="2400" b="1" baseline="30000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charset="0"/>
            </a:endParaRPr>
          </a:p>
        </p:txBody>
      </p:sp>
      <p:sp>
        <p:nvSpPr>
          <p:cNvPr id="14" name="Text Box 54">
            <a:extLst>
              <a:ext uri="{FF2B5EF4-FFF2-40B4-BE49-F238E27FC236}">
                <a16:creationId xmlns="" xmlns:a16="http://schemas.microsoft.com/office/drawing/2014/main" id="{85526685-184A-4FE7-AA45-746F0D35C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4052120"/>
            <a:ext cx="2975127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48÷16=3</a:t>
            </a:r>
            <a:r>
              <a:rPr kumimoji="0"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厘米</a:t>
            </a: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/</a:t>
            </a:r>
            <a:r>
              <a:rPr kumimoji="0"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边</a:t>
            </a:r>
            <a:endParaRPr kumimoji="0" lang="en-US" altLang="zh-CN" sz="2400" b="1" baseline="30000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6EB88971-BE89-4B05-B154-123C1C0C2211}"/>
              </a:ext>
            </a:extLst>
          </p:cNvPr>
          <p:cNvSpPr/>
          <p:nvPr/>
        </p:nvSpPr>
        <p:spPr>
          <a:xfrm>
            <a:off x="4499992" y="2355726"/>
            <a:ext cx="2952328" cy="792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 Box 54">
            <a:extLst>
              <a:ext uri="{FF2B5EF4-FFF2-40B4-BE49-F238E27FC236}">
                <a16:creationId xmlns="" xmlns:a16="http://schemas.microsoft.com/office/drawing/2014/main" id="{3584017E-8BCA-4931-9D80-177F420EC6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7485" y="3507854"/>
            <a:ext cx="2592288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(7+2)×2=18</a:t>
            </a:r>
            <a:r>
              <a:rPr kumimoji="0"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条</a:t>
            </a:r>
            <a:endParaRPr kumimoji="0" lang="en-US" altLang="zh-CN" sz="2400" b="1" baseline="30000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charset="0"/>
            </a:endParaRPr>
          </a:p>
        </p:txBody>
      </p:sp>
      <p:sp>
        <p:nvSpPr>
          <p:cNvPr id="18" name="Text Box 54">
            <a:extLst>
              <a:ext uri="{FF2B5EF4-FFF2-40B4-BE49-F238E27FC236}">
                <a16:creationId xmlns="" xmlns:a16="http://schemas.microsoft.com/office/drawing/2014/main" id="{6DAFC901-667F-4F2B-95AF-41FD11322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1321" y="4049001"/>
            <a:ext cx="2592288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18</a:t>
            </a: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×3=54</a:t>
            </a:r>
            <a:r>
              <a:rPr kumimoji="0"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厘米</a:t>
            </a:r>
            <a:endParaRPr kumimoji="0" lang="en-US" altLang="zh-CN" sz="2400" b="1" baseline="30000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charset="0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294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P spid="14" grpId="0"/>
      <p:bldP spid="15" grpId="0" animBg="1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="" xmlns:a16="http://schemas.microsoft.com/office/drawing/2014/main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2412499" y="483518"/>
            <a:ext cx="5111829" cy="40011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在下面的括号里填上进率。　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="" xmlns:a16="http://schemas.microsoft.com/office/drawing/2014/main" id="{E7BD3848-F11F-4BE8-91FB-DBA9A0E8CC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21832"/>
              </p:ext>
            </p:extLst>
          </p:nvPr>
        </p:nvGraphicFramePr>
        <p:xfrm>
          <a:off x="958708" y="1197351"/>
          <a:ext cx="7357708" cy="25985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19305">
                  <a:extLst>
                    <a:ext uri="{9D8B030D-6E8A-4147-A177-3AD203B41FA5}">
                      <a16:colId xmlns="" xmlns:a16="http://schemas.microsoft.com/office/drawing/2014/main" val="764751008"/>
                    </a:ext>
                  </a:extLst>
                </a:gridCol>
                <a:gridCol w="2346066">
                  <a:extLst>
                    <a:ext uri="{9D8B030D-6E8A-4147-A177-3AD203B41FA5}">
                      <a16:colId xmlns="" xmlns:a16="http://schemas.microsoft.com/office/drawing/2014/main" val="1982612497"/>
                    </a:ext>
                  </a:extLst>
                </a:gridCol>
                <a:gridCol w="3092337">
                  <a:extLst>
                    <a:ext uri="{9D8B030D-6E8A-4147-A177-3AD203B41FA5}">
                      <a16:colId xmlns="" xmlns:a16="http://schemas.microsoft.com/office/drawing/2014/main" val="3525065876"/>
                    </a:ext>
                  </a:extLst>
                </a:gridCol>
              </a:tblGrid>
              <a:tr h="37730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长度单位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面积单位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体积（容积）单位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98657640"/>
                  </a:ext>
                </a:extLst>
              </a:tr>
              <a:tr h="222123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千米</a:t>
                      </a: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米</a:t>
                      </a: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分米</a:t>
                      </a: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厘米</a:t>
                      </a: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毫米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平方千米</a:t>
                      </a: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公    顷</a:t>
                      </a: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 方 米</a:t>
                      </a: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平方分米</a:t>
                      </a: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平方厘米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立方米</a:t>
                      </a: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立方分米（升）</a:t>
                      </a:r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立方毫米（毫升）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8250696"/>
                  </a:ext>
                </a:extLst>
              </a:tr>
            </a:tbl>
          </a:graphicData>
        </a:graphic>
      </p:graphicFrame>
      <p:sp>
        <p:nvSpPr>
          <p:cNvPr id="6" name="右大括号 5">
            <a:extLst>
              <a:ext uri="{FF2B5EF4-FFF2-40B4-BE49-F238E27FC236}">
                <a16:creationId xmlns="" xmlns:a16="http://schemas.microsoft.com/office/drawing/2014/main" id="{8A27074A-8DCC-4B63-86F2-BCFDC680A219}"/>
              </a:ext>
            </a:extLst>
          </p:cNvPr>
          <p:cNvSpPr/>
          <p:nvPr/>
        </p:nvSpPr>
        <p:spPr>
          <a:xfrm>
            <a:off x="1501180" y="1923678"/>
            <a:ext cx="92967" cy="360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6" name="右大括号 35">
            <a:extLst>
              <a:ext uri="{FF2B5EF4-FFF2-40B4-BE49-F238E27FC236}">
                <a16:creationId xmlns="" xmlns:a16="http://schemas.microsoft.com/office/drawing/2014/main" id="{B353AD6B-C2AB-4A23-B7D7-CE48C02AC1D3}"/>
              </a:ext>
            </a:extLst>
          </p:cNvPr>
          <p:cNvSpPr/>
          <p:nvPr/>
        </p:nvSpPr>
        <p:spPr>
          <a:xfrm>
            <a:off x="1501180" y="2346607"/>
            <a:ext cx="92967" cy="360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7" name="右大括号 36">
            <a:extLst>
              <a:ext uri="{FF2B5EF4-FFF2-40B4-BE49-F238E27FC236}">
                <a16:creationId xmlns="" xmlns:a16="http://schemas.microsoft.com/office/drawing/2014/main" id="{EF36CF20-A756-4D8F-8987-A9E1ADF02380}"/>
              </a:ext>
            </a:extLst>
          </p:cNvPr>
          <p:cNvSpPr/>
          <p:nvPr/>
        </p:nvSpPr>
        <p:spPr>
          <a:xfrm>
            <a:off x="1508278" y="2748484"/>
            <a:ext cx="92967" cy="360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8" name="右大括号 37">
            <a:extLst>
              <a:ext uri="{FF2B5EF4-FFF2-40B4-BE49-F238E27FC236}">
                <a16:creationId xmlns="" xmlns:a16="http://schemas.microsoft.com/office/drawing/2014/main" id="{99C764E3-796E-42F8-A12B-9152515F00C2}"/>
              </a:ext>
            </a:extLst>
          </p:cNvPr>
          <p:cNvSpPr/>
          <p:nvPr/>
        </p:nvSpPr>
        <p:spPr>
          <a:xfrm>
            <a:off x="1508278" y="3170043"/>
            <a:ext cx="92967" cy="360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88273F94-4F28-4731-960A-4418A8EBC52C}"/>
              </a:ext>
            </a:extLst>
          </p:cNvPr>
          <p:cNvSpPr txBox="1"/>
          <p:nvPr/>
        </p:nvSpPr>
        <p:spPr>
          <a:xfrm>
            <a:off x="1528733" y="2726323"/>
            <a:ext cx="1252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21094728-E6D5-429C-B95A-A597F8DFC507}"/>
              </a:ext>
            </a:extLst>
          </p:cNvPr>
          <p:cNvSpPr txBox="1"/>
          <p:nvPr/>
        </p:nvSpPr>
        <p:spPr>
          <a:xfrm>
            <a:off x="1554761" y="3140429"/>
            <a:ext cx="1252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62DC56FE-6B81-4323-A79C-05B9D0BAE467}"/>
              </a:ext>
            </a:extLst>
          </p:cNvPr>
          <p:cNvSpPr txBox="1"/>
          <p:nvPr/>
        </p:nvSpPr>
        <p:spPr>
          <a:xfrm>
            <a:off x="1525688" y="1900501"/>
            <a:ext cx="1252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D5BC16FE-DA35-4E37-B2DC-C1D94E37E304}"/>
              </a:ext>
            </a:extLst>
          </p:cNvPr>
          <p:cNvSpPr txBox="1"/>
          <p:nvPr/>
        </p:nvSpPr>
        <p:spPr>
          <a:xfrm>
            <a:off x="1525079" y="2307715"/>
            <a:ext cx="1252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</a:p>
        </p:txBody>
      </p:sp>
      <p:sp>
        <p:nvSpPr>
          <p:cNvPr id="60" name="右大括号 59">
            <a:extLst>
              <a:ext uri="{FF2B5EF4-FFF2-40B4-BE49-F238E27FC236}">
                <a16:creationId xmlns="" xmlns:a16="http://schemas.microsoft.com/office/drawing/2014/main" id="{D0537124-35FB-48FE-AE11-572CA3CD155B}"/>
              </a:ext>
            </a:extLst>
          </p:cNvPr>
          <p:cNvSpPr/>
          <p:nvPr/>
        </p:nvSpPr>
        <p:spPr>
          <a:xfrm>
            <a:off x="3923928" y="1978557"/>
            <a:ext cx="92967" cy="360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1" name="右大括号 60">
            <a:extLst>
              <a:ext uri="{FF2B5EF4-FFF2-40B4-BE49-F238E27FC236}">
                <a16:creationId xmlns="" xmlns:a16="http://schemas.microsoft.com/office/drawing/2014/main" id="{6735709C-F7DC-4900-B90C-C3B676C7F7E5}"/>
              </a:ext>
            </a:extLst>
          </p:cNvPr>
          <p:cNvSpPr/>
          <p:nvPr/>
        </p:nvSpPr>
        <p:spPr>
          <a:xfrm>
            <a:off x="3923928" y="2401486"/>
            <a:ext cx="92967" cy="360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6" name="右大括号 65">
            <a:extLst>
              <a:ext uri="{FF2B5EF4-FFF2-40B4-BE49-F238E27FC236}">
                <a16:creationId xmlns="" xmlns:a16="http://schemas.microsoft.com/office/drawing/2014/main" id="{EBCE3E1D-ADB4-468F-9B41-D663DFB538E5}"/>
              </a:ext>
            </a:extLst>
          </p:cNvPr>
          <p:cNvSpPr/>
          <p:nvPr/>
        </p:nvSpPr>
        <p:spPr>
          <a:xfrm>
            <a:off x="3931026" y="2803363"/>
            <a:ext cx="92967" cy="360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7" name="右大括号 66">
            <a:extLst>
              <a:ext uri="{FF2B5EF4-FFF2-40B4-BE49-F238E27FC236}">
                <a16:creationId xmlns="" xmlns:a16="http://schemas.microsoft.com/office/drawing/2014/main" id="{3DC0EA49-0466-4F0C-BC67-3902A8CFEFD5}"/>
              </a:ext>
            </a:extLst>
          </p:cNvPr>
          <p:cNvSpPr/>
          <p:nvPr/>
        </p:nvSpPr>
        <p:spPr>
          <a:xfrm>
            <a:off x="3931026" y="3224922"/>
            <a:ext cx="92967" cy="360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8" name="右大括号 67">
            <a:extLst>
              <a:ext uri="{FF2B5EF4-FFF2-40B4-BE49-F238E27FC236}">
                <a16:creationId xmlns="" xmlns:a16="http://schemas.microsoft.com/office/drawing/2014/main" id="{C16AFE4C-E3E9-42C2-8E2D-87AC43C5343F}"/>
              </a:ext>
            </a:extLst>
          </p:cNvPr>
          <p:cNvSpPr/>
          <p:nvPr/>
        </p:nvSpPr>
        <p:spPr>
          <a:xfrm>
            <a:off x="7094747" y="2251010"/>
            <a:ext cx="92967" cy="360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9" name="右大括号 68">
            <a:extLst>
              <a:ext uri="{FF2B5EF4-FFF2-40B4-BE49-F238E27FC236}">
                <a16:creationId xmlns="" xmlns:a16="http://schemas.microsoft.com/office/drawing/2014/main" id="{CA93BDCF-AECB-476C-80F3-A39CD713C42D}"/>
              </a:ext>
            </a:extLst>
          </p:cNvPr>
          <p:cNvSpPr/>
          <p:nvPr/>
        </p:nvSpPr>
        <p:spPr>
          <a:xfrm>
            <a:off x="7094746" y="2742021"/>
            <a:ext cx="92967" cy="360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0" name="文本框 69">
            <a:extLst>
              <a:ext uri="{FF2B5EF4-FFF2-40B4-BE49-F238E27FC236}">
                <a16:creationId xmlns="" xmlns:a16="http://schemas.microsoft.com/office/drawing/2014/main" id="{21EBB56A-FE48-429E-A63D-8F7B3B33D56C}"/>
              </a:ext>
            </a:extLst>
          </p:cNvPr>
          <p:cNvSpPr txBox="1"/>
          <p:nvPr/>
        </p:nvSpPr>
        <p:spPr>
          <a:xfrm>
            <a:off x="3992559" y="2791717"/>
            <a:ext cx="1252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="" xmlns:a16="http://schemas.microsoft.com/office/drawing/2014/main" id="{A7BDE763-B035-490F-9A41-924541986B9C}"/>
              </a:ext>
            </a:extLst>
          </p:cNvPr>
          <p:cNvSpPr txBox="1"/>
          <p:nvPr/>
        </p:nvSpPr>
        <p:spPr>
          <a:xfrm>
            <a:off x="4018587" y="3205823"/>
            <a:ext cx="1252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="" xmlns:a16="http://schemas.microsoft.com/office/drawing/2014/main" id="{67005536-8B08-46A5-9041-5D6118762812}"/>
              </a:ext>
            </a:extLst>
          </p:cNvPr>
          <p:cNvSpPr txBox="1"/>
          <p:nvPr/>
        </p:nvSpPr>
        <p:spPr>
          <a:xfrm>
            <a:off x="3989514" y="1965895"/>
            <a:ext cx="1252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="" xmlns:a16="http://schemas.microsoft.com/office/drawing/2014/main" id="{88480C7B-586C-46B9-8191-8BEDD2E449CB}"/>
              </a:ext>
            </a:extLst>
          </p:cNvPr>
          <p:cNvSpPr txBox="1"/>
          <p:nvPr/>
        </p:nvSpPr>
        <p:spPr>
          <a:xfrm>
            <a:off x="3988905" y="2373109"/>
            <a:ext cx="1252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</a:p>
        </p:txBody>
      </p:sp>
      <p:sp>
        <p:nvSpPr>
          <p:cNvPr id="74" name="文本框 73">
            <a:extLst>
              <a:ext uri="{FF2B5EF4-FFF2-40B4-BE49-F238E27FC236}">
                <a16:creationId xmlns="" xmlns:a16="http://schemas.microsoft.com/office/drawing/2014/main" id="{2E8FFBC6-2C12-41D5-A280-EB9EBAA725C7}"/>
              </a:ext>
            </a:extLst>
          </p:cNvPr>
          <p:cNvSpPr txBox="1"/>
          <p:nvPr/>
        </p:nvSpPr>
        <p:spPr>
          <a:xfrm>
            <a:off x="7112718" y="2251010"/>
            <a:ext cx="1252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</a:p>
        </p:txBody>
      </p:sp>
      <p:sp>
        <p:nvSpPr>
          <p:cNvPr id="75" name="文本框 74">
            <a:extLst>
              <a:ext uri="{FF2B5EF4-FFF2-40B4-BE49-F238E27FC236}">
                <a16:creationId xmlns="" xmlns:a16="http://schemas.microsoft.com/office/drawing/2014/main" id="{6B9E14BF-0B24-4D89-AEAC-4EB04CC21219}"/>
              </a:ext>
            </a:extLst>
          </p:cNvPr>
          <p:cNvSpPr txBox="1"/>
          <p:nvPr/>
        </p:nvSpPr>
        <p:spPr>
          <a:xfrm>
            <a:off x="7138746" y="2665116"/>
            <a:ext cx="1252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="" xmlns:a16="http://schemas.microsoft.com/office/drawing/2014/main" id="{CF206EDA-4E04-45C4-9351-3E2D83A54379}"/>
              </a:ext>
            </a:extLst>
          </p:cNvPr>
          <p:cNvSpPr txBox="1"/>
          <p:nvPr/>
        </p:nvSpPr>
        <p:spPr>
          <a:xfrm>
            <a:off x="1883700" y="2307715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文本框 76">
            <a:extLst>
              <a:ext uri="{FF2B5EF4-FFF2-40B4-BE49-F238E27FC236}">
                <a16:creationId xmlns="" xmlns:a16="http://schemas.microsoft.com/office/drawing/2014/main" id="{B59F0329-6F8E-4BF3-82A8-A56B62575731}"/>
              </a:ext>
            </a:extLst>
          </p:cNvPr>
          <p:cNvSpPr txBox="1"/>
          <p:nvPr/>
        </p:nvSpPr>
        <p:spPr>
          <a:xfrm>
            <a:off x="1883700" y="274478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8" name="文本框 77">
            <a:extLst>
              <a:ext uri="{FF2B5EF4-FFF2-40B4-BE49-F238E27FC236}">
                <a16:creationId xmlns="" xmlns:a16="http://schemas.microsoft.com/office/drawing/2014/main" id="{4D0469D4-63A0-48EB-911B-97BF92E4321C}"/>
              </a:ext>
            </a:extLst>
          </p:cNvPr>
          <p:cNvSpPr txBox="1"/>
          <p:nvPr/>
        </p:nvSpPr>
        <p:spPr>
          <a:xfrm>
            <a:off x="1911017" y="3170043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="" xmlns:a16="http://schemas.microsoft.com/office/drawing/2014/main" id="{0BDE3ED9-F174-4A84-87B1-6CE788639CE7}"/>
              </a:ext>
            </a:extLst>
          </p:cNvPr>
          <p:cNvSpPr txBox="1"/>
          <p:nvPr/>
        </p:nvSpPr>
        <p:spPr>
          <a:xfrm>
            <a:off x="4254390" y="1947551"/>
            <a:ext cx="637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0" name="文本框 79">
            <a:extLst>
              <a:ext uri="{FF2B5EF4-FFF2-40B4-BE49-F238E27FC236}">
                <a16:creationId xmlns="" xmlns:a16="http://schemas.microsoft.com/office/drawing/2014/main" id="{185F77CA-FE55-432D-98AB-3C5055F5412C}"/>
              </a:ext>
            </a:extLst>
          </p:cNvPr>
          <p:cNvSpPr txBox="1"/>
          <p:nvPr/>
        </p:nvSpPr>
        <p:spPr>
          <a:xfrm>
            <a:off x="4181802" y="2373109"/>
            <a:ext cx="85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="" xmlns:a16="http://schemas.microsoft.com/office/drawing/2014/main" id="{1FAD92C6-83E9-4A97-996B-69CAA8ACB955}"/>
              </a:ext>
            </a:extLst>
          </p:cNvPr>
          <p:cNvSpPr txBox="1"/>
          <p:nvPr/>
        </p:nvSpPr>
        <p:spPr>
          <a:xfrm>
            <a:off x="4278034" y="2779813"/>
            <a:ext cx="85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" name="文本框 81">
            <a:extLst>
              <a:ext uri="{FF2B5EF4-FFF2-40B4-BE49-F238E27FC236}">
                <a16:creationId xmlns="" xmlns:a16="http://schemas.microsoft.com/office/drawing/2014/main" id="{93F130EE-548C-4B39-8898-6AAE7EB142B9}"/>
              </a:ext>
            </a:extLst>
          </p:cNvPr>
          <p:cNvSpPr txBox="1"/>
          <p:nvPr/>
        </p:nvSpPr>
        <p:spPr>
          <a:xfrm>
            <a:off x="4300316" y="3219818"/>
            <a:ext cx="85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="" xmlns:a16="http://schemas.microsoft.com/office/drawing/2014/main" id="{410E552B-7BAC-44DB-8584-4BBC43FD096C}"/>
              </a:ext>
            </a:extLst>
          </p:cNvPr>
          <p:cNvSpPr txBox="1"/>
          <p:nvPr/>
        </p:nvSpPr>
        <p:spPr>
          <a:xfrm>
            <a:off x="7370908" y="2258008"/>
            <a:ext cx="85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="" xmlns:a16="http://schemas.microsoft.com/office/drawing/2014/main" id="{4248DAE2-3875-4DA6-9D21-5766187D94F2}"/>
              </a:ext>
            </a:extLst>
          </p:cNvPr>
          <p:cNvSpPr txBox="1"/>
          <p:nvPr/>
        </p:nvSpPr>
        <p:spPr>
          <a:xfrm>
            <a:off x="7370908" y="2692604"/>
            <a:ext cx="85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5" name="对话气泡: 圆角矩形 84">
            <a:extLst>
              <a:ext uri="{FF2B5EF4-FFF2-40B4-BE49-F238E27FC236}">
                <a16:creationId xmlns="" xmlns:a16="http://schemas.microsoft.com/office/drawing/2014/main" id="{075F0A8D-1B9E-478D-A03B-145FB33D544D}"/>
              </a:ext>
            </a:extLst>
          </p:cNvPr>
          <p:cNvSpPr/>
          <p:nvPr/>
        </p:nvSpPr>
        <p:spPr>
          <a:xfrm>
            <a:off x="1143640" y="3939902"/>
            <a:ext cx="2038809" cy="633870"/>
          </a:xfrm>
          <a:prstGeom prst="wedgeRoundRectCallout">
            <a:avLst>
              <a:gd name="adj1" fmla="val -6619"/>
              <a:gd name="adj2" fmla="val -119041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相邻两个长度单位间的进率是</a:t>
            </a:r>
            <a:r>
              <a:rPr lang="en-US" altLang="zh-CN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6" name="对话气泡: 圆角矩形 85">
            <a:extLst>
              <a:ext uri="{FF2B5EF4-FFF2-40B4-BE49-F238E27FC236}">
                <a16:creationId xmlns="" xmlns:a16="http://schemas.microsoft.com/office/drawing/2014/main" id="{AB90C77F-6A09-4A10-A2D1-1EF20A168C1A}"/>
              </a:ext>
            </a:extLst>
          </p:cNvPr>
          <p:cNvSpPr/>
          <p:nvPr/>
        </p:nvSpPr>
        <p:spPr>
          <a:xfrm>
            <a:off x="3419872" y="3954104"/>
            <a:ext cx="2376264" cy="633870"/>
          </a:xfrm>
          <a:prstGeom prst="wedgeRoundRectCallout">
            <a:avLst>
              <a:gd name="adj1" fmla="val -6619"/>
              <a:gd name="adj2" fmla="val -119041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相邻两个面积单位间的进率是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" name="对话气泡: 圆角矩形 86">
            <a:extLst>
              <a:ext uri="{FF2B5EF4-FFF2-40B4-BE49-F238E27FC236}">
                <a16:creationId xmlns="" xmlns:a16="http://schemas.microsoft.com/office/drawing/2014/main" id="{0F940415-B02D-475C-95B4-12C7DC7D5419}"/>
              </a:ext>
            </a:extLst>
          </p:cNvPr>
          <p:cNvSpPr/>
          <p:nvPr/>
        </p:nvSpPr>
        <p:spPr>
          <a:xfrm>
            <a:off x="5973298" y="3939902"/>
            <a:ext cx="2127094" cy="633870"/>
          </a:xfrm>
          <a:prstGeom prst="wedgeRoundRectCallout">
            <a:avLst>
              <a:gd name="adj1" fmla="val -6619"/>
              <a:gd name="adj2" fmla="val -119041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相邻两个体积单位间的进率是</a:t>
            </a:r>
            <a:r>
              <a:rPr lang="en-US" altLang="zh-CN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endParaRPr lang="zh-CN" altLang="en-US" sz="1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4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5" name="图片 44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6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391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 animBg="1"/>
      <p:bldP spid="86" grpId="0" animBg="1"/>
      <p:bldP spid="8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="" xmlns:a16="http://schemas.microsoft.com/office/drawing/2014/main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339502"/>
            <a:ext cx="8594484" cy="776157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下面每个方格表示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平方厘米，试着估算方格图中曲线所围部分的面积。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AE692F7-23FD-4503-81B7-D9C042279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419622"/>
            <a:ext cx="3381375" cy="2886075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0681B5FF-7699-4095-9854-E2F2353057E0}"/>
              </a:ext>
            </a:extLst>
          </p:cNvPr>
          <p:cNvSpPr/>
          <p:nvPr/>
        </p:nvSpPr>
        <p:spPr>
          <a:xfrm>
            <a:off x="1283068" y="1779662"/>
            <a:ext cx="2136805" cy="2098281"/>
          </a:xfrm>
          <a:custGeom>
            <a:avLst/>
            <a:gdLst>
              <a:gd name="connsiteX0" fmla="*/ 0 w 2016225"/>
              <a:gd name="connsiteY0" fmla="*/ 0 h 2088232"/>
              <a:gd name="connsiteX1" fmla="*/ 2016225 w 2016225"/>
              <a:gd name="connsiteY1" fmla="*/ 0 h 2088232"/>
              <a:gd name="connsiteX2" fmla="*/ 2016225 w 2016225"/>
              <a:gd name="connsiteY2" fmla="*/ 2088232 h 2088232"/>
              <a:gd name="connsiteX3" fmla="*/ 0 w 2016225"/>
              <a:gd name="connsiteY3" fmla="*/ 2088232 h 2088232"/>
              <a:gd name="connsiteX4" fmla="*/ 0 w 2016225"/>
              <a:gd name="connsiteY4" fmla="*/ 0 h 2088232"/>
              <a:gd name="connsiteX0" fmla="*/ 120580 w 2136805"/>
              <a:gd name="connsiteY0" fmla="*/ 0 h 2088232"/>
              <a:gd name="connsiteX1" fmla="*/ 2136805 w 2136805"/>
              <a:gd name="connsiteY1" fmla="*/ 0 h 2088232"/>
              <a:gd name="connsiteX2" fmla="*/ 2136805 w 2136805"/>
              <a:gd name="connsiteY2" fmla="*/ 2088232 h 2088232"/>
              <a:gd name="connsiteX3" fmla="*/ 0 w 2136805"/>
              <a:gd name="connsiteY3" fmla="*/ 2088232 h 2088232"/>
              <a:gd name="connsiteX4" fmla="*/ 120580 w 2136805"/>
              <a:gd name="connsiteY4" fmla="*/ 0 h 2088232"/>
              <a:gd name="connsiteX0" fmla="*/ 120580 w 2136805"/>
              <a:gd name="connsiteY0" fmla="*/ 0 h 2098281"/>
              <a:gd name="connsiteX1" fmla="*/ 2136805 w 2136805"/>
              <a:gd name="connsiteY1" fmla="*/ 0 h 2098281"/>
              <a:gd name="connsiteX2" fmla="*/ 2016225 w 2136805"/>
              <a:gd name="connsiteY2" fmla="*/ 2098281 h 2098281"/>
              <a:gd name="connsiteX3" fmla="*/ 0 w 2136805"/>
              <a:gd name="connsiteY3" fmla="*/ 2088232 h 2098281"/>
              <a:gd name="connsiteX4" fmla="*/ 120580 w 2136805"/>
              <a:gd name="connsiteY4" fmla="*/ 0 h 2098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6805" h="2098281">
                <a:moveTo>
                  <a:pt x="120580" y="0"/>
                </a:moveTo>
                <a:lnTo>
                  <a:pt x="2136805" y="0"/>
                </a:lnTo>
                <a:lnTo>
                  <a:pt x="2016225" y="2098281"/>
                </a:lnTo>
                <a:lnTo>
                  <a:pt x="0" y="2088232"/>
                </a:lnTo>
                <a:lnTo>
                  <a:pt x="12058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 Box 54">
            <a:extLst>
              <a:ext uri="{FF2B5EF4-FFF2-40B4-BE49-F238E27FC236}">
                <a16:creationId xmlns="" xmlns:a16="http://schemas.microsoft.com/office/drawing/2014/main" id="{B9F5CB78-AF85-42C8-9F51-9825F0EDD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016" y="2190365"/>
            <a:ext cx="3425586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kumimoji="0" lang="en-US" altLang="zh-CN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6×7=42(</a:t>
            </a:r>
            <a:r>
              <a:rPr kumimoji="0"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平方厘米）</a:t>
            </a:r>
            <a:endParaRPr kumimoji="0" lang="en-US" altLang="zh-CN" sz="2800" b="1" baseline="30000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charset="0"/>
            </a:endParaRPr>
          </a:p>
        </p:txBody>
      </p:sp>
      <p:sp>
        <p:nvSpPr>
          <p:cNvPr id="22" name="Text Box 54">
            <a:extLst>
              <a:ext uri="{FF2B5EF4-FFF2-40B4-BE49-F238E27FC236}">
                <a16:creationId xmlns="" xmlns:a16="http://schemas.microsoft.com/office/drawing/2014/main" id="{44028421-91C3-4E14-B931-D51A042BC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984" y="2910445"/>
            <a:ext cx="4176464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kumimoji="0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答：大约是</a:t>
            </a:r>
            <a:r>
              <a:rPr kumimoji="0"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42</a:t>
            </a:r>
            <a:r>
              <a:rPr kumimoji="0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平方厘米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。</a:t>
            </a:r>
            <a:endParaRPr kumimoji="0" lang="en-US" altLang="zh-CN" sz="2800" b="1" baseline="30000" dirty="0">
              <a:latin typeface="楷体" panose="02010609060101010101" pitchFamily="49" charset="-122"/>
              <a:ea typeface="楷体" panose="02010609060101010101" pitchFamily="49" charset="-122"/>
              <a:cs typeface="楷体_GB2312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497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任意多边形 33"/>
          <p:cNvSpPr/>
          <p:nvPr>
            <p:custDataLst>
              <p:tags r:id="rId1"/>
            </p:custDataLst>
          </p:nvPr>
        </p:nvSpPr>
        <p:spPr bwMode="auto">
          <a:xfrm>
            <a:off x="468313" y="-492202"/>
            <a:ext cx="552450" cy="46166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 noProof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华康海报体W1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23528" y="34240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在括号里填上合适的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计量单位。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" t="12041" b="23892"/>
          <a:stretch/>
        </p:blipFill>
        <p:spPr bwMode="auto">
          <a:xfrm>
            <a:off x="508198" y="1059582"/>
            <a:ext cx="809625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文本框 46"/>
          <p:cNvSpPr txBox="1"/>
          <p:nvPr/>
        </p:nvSpPr>
        <p:spPr>
          <a:xfrm>
            <a:off x="441451" y="2940176"/>
            <a:ext cx="2143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北京至上海的铁路长约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1463(   )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627943" y="2969929"/>
            <a:ext cx="1981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足球场的面积约为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7500(   )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588508" y="2940176"/>
            <a:ext cx="1981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东北虎的体重可达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320(   )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534438" y="2903003"/>
            <a:ext cx="1981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小虹家的冰箱容积有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240 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(   )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916800" y="3218571"/>
            <a:ext cx="721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km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408678" y="3218571"/>
            <a:ext cx="721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kg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647916" y="3235401"/>
            <a:ext cx="721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en-US" altLang="zh-CN" sz="2000" b="1" baseline="30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baseline="30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930283" y="3192267"/>
            <a:ext cx="721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13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1">
            <a:extLst>
              <a:ext uri="{FF2B5EF4-FFF2-40B4-BE49-F238E27FC236}">
                <a16:creationId xmlns="" xmlns:a16="http://schemas.microsoft.com/office/drawing/2014/main" id="{668FBD61-BD9D-44E3-AEAB-397D94DB2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3428" y="3907078"/>
            <a:ext cx="24785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320mL=(       )cm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文本框 1">
            <a:extLst>
              <a:ext uri="{FF2B5EF4-FFF2-40B4-BE49-F238E27FC236}">
                <a16:creationId xmlns="" xmlns:a16="http://schemas.microsoft.com/office/drawing/2014/main" id="{8CC789E1-13D2-4286-B915-BF7CC92E0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3428" y="3363241"/>
            <a:ext cx="23054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64cm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=(      )dm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文本框 1">
            <a:extLst>
              <a:ext uri="{FF2B5EF4-FFF2-40B4-BE49-F238E27FC236}">
                <a16:creationId xmlns="" xmlns:a16="http://schemas.microsoft.com/office/drawing/2014/main" id="{2E1666C3-6537-4AA4-B684-B0020EBE2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3428" y="2777375"/>
            <a:ext cx="24913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8.75m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=(      )dm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文本框 1">
            <a:extLst>
              <a:ext uri="{FF2B5EF4-FFF2-40B4-BE49-F238E27FC236}">
                <a16:creationId xmlns="" xmlns:a16="http://schemas.microsoft.com/office/drawing/2014/main" id="{2D7536BC-5727-484E-ABE5-6E5B14CF20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3428" y="2159763"/>
            <a:ext cx="226215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2.8L=(       )mL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文本框 1">
            <a:extLst>
              <a:ext uri="{FF2B5EF4-FFF2-40B4-BE49-F238E27FC236}">
                <a16:creationId xmlns="" xmlns:a16="http://schemas.microsoft.com/office/drawing/2014/main" id="{BFDD6094-A277-4D4D-A1FE-C919DB0BDD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3428" y="1568845"/>
            <a:ext cx="26949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4160cm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=(       )dm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文本框 1">
            <a:extLst>
              <a:ext uri="{FF2B5EF4-FFF2-40B4-BE49-F238E27FC236}">
                <a16:creationId xmlns="" xmlns:a16="http://schemas.microsoft.com/office/drawing/2014/main" id="{8F9631AE-6514-4ACB-8C55-E7DFD8A22A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3428" y="1059582"/>
            <a:ext cx="26949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0.24km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=(        )m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文本框 1">
            <a:extLst>
              <a:ext uri="{FF2B5EF4-FFF2-40B4-BE49-F238E27FC236}">
                <a16:creationId xmlns="" xmlns:a16="http://schemas.microsoft.com/office/drawing/2014/main" id="{8CA06556-9316-4BD4-8D6C-CCC290228B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205" y="1627568"/>
            <a:ext cx="2392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725mm=(       )dm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A1B63CEA-0CB5-491F-BE14-06F725CFC0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8232" y="1113284"/>
            <a:ext cx="4443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40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5A0AC105-8B99-446E-874E-986338B3A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2969" y="3469763"/>
            <a:ext cx="5741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7.5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44844938-8184-453F-8D8D-EF41F26C78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9122" y="1609466"/>
            <a:ext cx="704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41.6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13D47357-4F1F-49B5-9474-10F90D15B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0094" y="1686332"/>
            <a:ext cx="704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7.25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3EA57BE9-C3F7-4982-B1C4-0F4E3BB3B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4452" y="4012971"/>
            <a:ext cx="8338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0.062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385E6FF3-F1BD-4628-A6EA-A1772C758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717" y="2191569"/>
            <a:ext cx="704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2800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9627C290-C6AD-4373-8B46-1F9F57437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6830" y="2280708"/>
            <a:ext cx="5741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320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44A39E30-6DDC-407A-A87B-DB2E914EB7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7667" y="1094486"/>
            <a:ext cx="963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240000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0FD7C0EB-4753-4B68-845A-D720C6855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3248" y="3950958"/>
            <a:ext cx="5741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320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97986DE1-BDF3-4301-A8CE-3706390A82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000" y="2828667"/>
            <a:ext cx="5741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500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C46D3F32-571D-473A-9F20-524F2B923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5328" y="2817936"/>
            <a:ext cx="704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8750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CD87CEBF-0DDD-40A7-9A7E-8CB185182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7792" y="3375645"/>
            <a:ext cx="8338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迷你简胖头鱼" pitchFamily="65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0.064</a:t>
            </a:r>
          </a:p>
        </p:txBody>
      </p:sp>
      <p:sp>
        <p:nvSpPr>
          <p:cNvPr id="44" name="文本框 1">
            <a:extLst>
              <a:ext uri="{FF2B5EF4-FFF2-40B4-BE49-F238E27FC236}">
                <a16:creationId xmlns="" xmlns:a16="http://schemas.microsoft.com/office/drawing/2014/main" id="{9FE6F21B-A2D2-4DA1-BBAE-34F3582886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填一填。</a:t>
            </a:r>
          </a:p>
        </p:txBody>
      </p:sp>
      <p:sp>
        <p:nvSpPr>
          <p:cNvPr id="45" name="文本框 1">
            <a:extLst>
              <a:ext uri="{FF2B5EF4-FFF2-40B4-BE49-F238E27FC236}">
                <a16:creationId xmlns="" xmlns:a16="http://schemas.microsoft.com/office/drawing/2014/main" id="{56A3E4C1-0F35-4641-A37C-31A60497A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205" y="1063630"/>
            <a:ext cx="226215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0.4m=(       )cm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文本框 1">
            <a:extLst>
              <a:ext uri="{FF2B5EF4-FFF2-40B4-BE49-F238E27FC236}">
                <a16:creationId xmlns="" xmlns:a16="http://schemas.microsoft.com/office/drawing/2014/main" id="{45B54417-73E8-4F90-B856-E17DE8514D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205" y="2222004"/>
            <a:ext cx="24352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3.2m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=(       )dm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文本框 1">
            <a:extLst>
              <a:ext uri="{FF2B5EF4-FFF2-40B4-BE49-F238E27FC236}">
                <a16:creationId xmlns="" xmlns:a16="http://schemas.microsoft.com/office/drawing/2014/main" id="{D324C8D9-A8F6-4D3D-8EE1-857F6C98E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205" y="2828990"/>
            <a:ext cx="23054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5dm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=(       )cm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1">
            <a:extLst>
              <a:ext uri="{FF2B5EF4-FFF2-40B4-BE49-F238E27FC236}">
                <a16:creationId xmlns="" xmlns:a16="http://schemas.microsoft.com/office/drawing/2014/main" id="{18B5CBD1-61BB-401F-83FE-94EC771BB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205" y="3392928"/>
            <a:ext cx="2392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7500mL=(       )L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文本框 1">
            <a:extLst>
              <a:ext uri="{FF2B5EF4-FFF2-40B4-BE49-F238E27FC236}">
                <a16:creationId xmlns="" xmlns:a16="http://schemas.microsoft.com/office/drawing/2014/main" id="{E31CB7FD-D9BE-439A-A394-C0D77201B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205" y="3935720"/>
            <a:ext cx="25651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6.2dm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=(       )cm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4" name="图片 3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834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45">
            <a:extLst>
              <a:ext uri="{FF2B5EF4-FFF2-40B4-BE49-F238E27FC236}">
                <a16:creationId xmlns="" xmlns:a16="http://schemas.microsoft.com/office/drawing/2014/main" id="{EC444A1C-661A-4A12-B2CD-2295D1DF7A89}"/>
              </a:ext>
            </a:extLst>
          </p:cNvPr>
          <p:cNvGrpSpPr>
            <a:grpSpLocks/>
          </p:cNvGrpSpPr>
          <p:nvPr/>
        </p:nvGrpSpPr>
        <p:grpSpPr bwMode="auto">
          <a:xfrm>
            <a:off x="1033353" y="1031508"/>
            <a:ext cx="2052637" cy="923414"/>
            <a:chOff x="884" y="126"/>
            <a:chExt cx="1780" cy="886"/>
          </a:xfrm>
        </p:grpSpPr>
        <p:sp>
          <p:nvSpPr>
            <p:cNvPr id="10" name="Rectangle 6">
              <a:extLst>
                <a:ext uri="{FF2B5EF4-FFF2-40B4-BE49-F238E27FC236}">
                  <a16:creationId xmlns="" xmlns:a16="http://schemas.microsoft.com/office/drawing/2014/main" id="{AF2C09A0-5A66-4DE0-A50F-ADDB66B8B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" y="126"/>
              <a:ext cx="1497" cy="80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 sz="20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1" name="Text Box 31">
              <a:extLst>
                <a:ext uri="{FF2B5EF4-FFF2-40B4-BE49-F238E27FC236}">
                  <a16:creationId xmlns="" xmlns:a16="http://schemas.microsoft.com/office/drawing/2014/main" id="{2DBDEECB-50C3-4154-8E6B-FA1E48B9DB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" y="499"/>
              <a:ext cx="317" cy="44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b="1">
                  <a:latin typeface="楷体" pitchFamily="49" charset="-122"/>
                  <a:ea typeface="楷体" pitchFamily="49" charset="-122"/>
                </a:rPr>
                <a:t>2</a:t>
              </a:r>
              <a:endParaRPr kumimoji="0" lang="en-US" altLang="zh-CN" b="1" baseline="300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2" name="Text Box 37">
              <a:extLst>
                <a:ext uri="{FF2B5EF4-FFF2-40B4-BE49-F238E27FC236}">
                  <a16:creationId xmlns="" xmlns:a16="http://schemas.microsoft.com/office/drawing/2014/main" id="{C8E43D97-7A33-4A0A-A5DA-6C6FE7995B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2" y="567"/>
              <a:ext cx="326" cy="44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b="1" dirty="0">
                  <a:latin typeface="楷体" pitchFamily="49" charset="-122"/>
                  <a:ea typeface="楷体" pitchFamily="49" charset="-122"/>
                </a:rPr>
                <a:t>4</a:t>
              </a:r>
              <a:endParaRPr kumimoji="0" lang="en-US" altLang="zh-CN" b="1" baseline="30000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3" name="Group 43">
            <a:extLst>
              <a:ext uri="{FF2B5EF4-FFF2-40B4-BE49-F238E27FC236}">
                <a16:creationId xmlns="" xmlns:a16="http://schemas.microsoft.com/office/drawing/2014/main" id="{5E65D55F-E6C5-451A-97B6-61BD66362505}"/>
              </a:ext>
            </a:extLst>
          </p:cNvPr>
          <p:cNvGrpSpPr>
            <a:grpSpLocks/>
          </p:cNvGrpSpPr>
          <p:nvPr/>
        </p:nvGrpSpPr>
        <p:grpSpPr bwMode="auto">
          <a:xfrm>
            <a:off x="3569900" y="2499679"/>
            <a:ext cx="2082220" cy="1759503"/>
            <a:chOff x="0" y="2744"/>
            <a:chExt cx="1684" cy="1423"/>
          </a:xfrm>
        </p:grpSpPr>
        <p:sp>
          <p:nvSpPr>
            <p:cNvPr id="14" name="AutoShape 3">
              <a:extLst>
                <a:ext uri="{FF2B5EF4-FFF2-40B4-BE49-F238E27FC236}">
                  <a16:creationId xmlns="" xmlns:a16="http://schemas.microsoft.com/office/drawing/2014/main" id="{9978DA3E-6CEF-4F7A-8C64-FF26F6826D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0" y="3062"/>
              <a:ext cx="1684" cy="816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54 w 21600"/>
                <a:gd name="T13" fmla="*/ 4754 h 21600"/>
                <a:gd name="T14" fmla="*/ 16846 w 21600"/>
                <a:gd name="T15" fmla="*/ 168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908" y="21600"/>
                  </a:lnTo>
                  <a:lnTo>
                    <a:pt x="15692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600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5" name="Line 10">
              <a:extLst>
                <a:ext uri="{FF2B5EF4-FFF2-40B4-BE49-F238E27FC236}">
                  <a16:creationId xmlns="" xmlns:a16="http://schemas.microsoft.com/office/drawing/2014/main" id="{E194913F-897F-4AD2-9E03-2BE6FA4B29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" y="3062"/>
              <a:ext cx="0" cy="8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600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7" name="Text Box 30">
              <a:extLst>
                <a:ext uri="{FF2B5EF4-FFF2-40B4-BE49-F238E27FC236}">
                  <a16:creationId xmlns="" xmlns:a16="http://schemas.microsoft.com/office/drawing/2014/main" id="{7098AA92-6217-40EB-B48C-C71DBA66FE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4" y="2744"/>
              <a:ext cx="317" cy="37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b="1" dirty="0">
                  <a:latin typeface="楷体" pitchFamily="49" charset="-122"/>
                  <a:ea typeface="楷体" pitchFamily="49" charset="-122"/>
                </a:rPr>
                <a:t>2</a:t>
              </a:r>
              <a:endParaRPr kumimoji="0" lang="en-US" altLang="zh-CN" b="1" baseline="30000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8" name="Text Box 33">
              <a:extLst>
                <a:ext uri="{FF2B5EF4-FFF2-40B4-BE49-F238E27FC236}">
                  <a16:creationId xmlns="" xmlns:a16="http://schemas.microsoft.com/office/drawing/2014/main" id="{64A85A1D-914C-4A16-B5BF-C6A54FBA10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0" y="3792"/>
              <a:ext cx="317" cy="37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b="1" dirty="0">
                  <a:latin typeface="楷体" pitchFamily="49" charset="-122"/>
                  <a:ea typeface="楷体" pitchFamily="49" charset="-122"/>
                </a:rPr>
                <a:t>5</a:t>
              </a:r>
              <a:endParaRPr kumimoji="0" lang="en-US" altLang="zh-CN" b="1" baseline="30000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0" name="Text Box 34">
              <a:extLst>
                <a:ext uri="{FF2B5EF4-FFF2-40B4-BE49-F238E27FC236}">
                  <a16:creationId xmlns="" xmlns:a16="http://schemas.microsoft.com/office/drawing/2014/main" id="{4D03D99B-5659-484D-A12D-9A95065B7E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" y="3289"/>
              <a:ext cx="317" cy="37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b="1" dirty="0">
                  <a:latin typeface="楷体" pitchFamily="49" charset="-122"/>
                  <a:ea typeface="楷体" pitchFamily="49" charset="-122"/>
                </a:rPr>
                <a:t>2</a:t>
              </a:r>
              <a:endParaRPr kumimoji="0" lang="en-US" altLang="zh-CN" b="1" baseline="30000" dirty="0">
                <a:latin typeface="楷体" pitchFamily="49" charset="-122"/>
                <a:ea typeface="楷体" pitchFamily="49" charset="-122"/>
              </a:endParaRPr>
            </a:p>
          </p:txBody>
        </p:sp>
        <p:grpSp>
          <p:nvGrpSpPr>
            <p:cNvPr id="21" name="Group 21">
              <a:extLst>
                <a:ext uri="{FF2B5EF4-FFF2-40B4-BE49-F238E27FC236}">
                  <a16:creationId xmlns="" xmlns:a16="http://schemas.microsoft.com/office/drawing/2014/main" id="{47F514BF-512F-4535-984C-DD2CB93861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" y="3743"/>
              <a:ext cx="136" cy="136"/>
              <a:chOff x="0" y="0"/>
              <a:chExt cx="181" cy="182"/>
            </a:xfrm>
          </p:grpSpPr>
          <p:sp>
            <p:nvSpPr>
              <p:cNvPr id="22" name="Line 22">
                <a:extLst>
                  <a:ext uri="{FF2B5EF4-FFF2-40B4-BE49-F238E27FC236}">
                    <a16:creationId xmlns="" xmlns:a16="http://schemas.microsoft.com/office/drawing/2014/main" id="{7629FA42-FD14-46F9-B842-26AD5C799A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0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600" b="1">
                  <a:latin typeface="楷体" pitchFamily="49" charset="-122"/>
                  <a:ea typeface="楷体" pitchFamily="49" charset="-122"/>
                  <a:cs typeface="宋体" charset="0"/>
                </a:endParaRPr>
              </a:p>
            </p:txBody>
          </p:sp>
          <p:sp>
            <p:nvSpPr>
              <p:cNvPr id="23" name="Line 23">
                <a:extLst>
                  <a:ext uri="{FF2B5EF4-FFF2-40B4-BE49-F238E27FC236}">
                    <a16:creationId xmlns="" xmlns:a16="http://schemas.microsoft.com/office/drawing/2014/main" id="{32A8A396-8BA5-4961-B270-8D8EEC7E19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" y="0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600" b="1">
                  <a:latin typeface="楷体" pitchFamily="49" charset="-122"/>
                  <a:ea typeface="楷体" pitchFamily="49" charset="-122"/>
                  <a:cs typeface="宋体" charset="0"/>
                </a:endParaRPr>
              </a:p>
            </p:txBody>
          </p:sp>
        </p:grpSp>
      </p:grpSp>
      <p:grpSp>
        <p:nvGrpSpPr>
          <p:cNvPr id="24" name="Group 42">
            <a:extLst>
              <a:ext uri="{FF2B5EF4-FFF2-40B4-BE49-F238E27FC236}">
                <a16:creationId xmlns="" xmlns:a16="http://schemas.microsoft.com/office/drawing/2014/main" id="{B0C9421D-DA85-43D4-8C4C-DB49AEDE1AE4}"/>
              </a:ext>
            </a:extLst>
          </p:cNvPr>
          <p:cNvGrpSpPr>
            <a:grpSpLocks/>
          </p:cNvGrpSpPr>
          <p:nvPr/>
        </p:nvGrpSpPr>
        <p:grpSpPr bwMode="auto">
          <a:xfrm>
            <a:off x="6341050" y="2607023"/>
            <a:ext cx="1615326" cy="1580667"/>
            <a:chOff x="4375" y="3015"/>
            <a:chExt cx="1179" cy="1225"/>
          </a:xfrm>
        </p:grpSpPr>
        <p:sp>
          <p:nvSpPr>
            <p:cNvPr id="25" name="Oval 7">
              <a:extLst>
                <a:ext uri="{FF2B5EF4-FFF2-40B4-BE49-F238E27FC236}">
                  <a16:creationId xmlns="" xmlns:a16="http://schemas.microsoft.com/office/drawing/2014/main" id="{D175705F-FEC2-420F-802E-3522A516B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" y="3015"/>
              <a:ext cx="1179" cy="1225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b="1">
                <a:latin typeface="楷体" pitchFamily="49" charset="-122"/>
                <a:ea typeface="楷体" pitchFamily="49" charset="-122"/>
                <a:cs typeface="宋体" charset="0"/>
              </a:endParaRPr>
            </a:p>
          </p:txBody>
        </p:sp>
        <p:sp>
          <p:nvSpPr>
            <p:cNvPr id="26" name="Line 13">
              <a:extLst>
                <a:ext uri="{FF2B5EF4-FFF2-40B4-BE49-F238E27FC236}">
                  <a16:creationId xmlns="" xmlns:a16="http://schemas.microsoft.com/office/drawing/2014/main" id="{F8AE315E-1FCC-4775-8220-CB7FF76F0F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4" y="3629"/>
              <a:ext cx="59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600" b="1">
                <a:latin typeface="楷体" pitchFamily="49" charset="-122"/>
                <a:ea typeface="楷体" pitchFamily="49" charset="-122"/>
                <a:cs typeface="宋体" charset="0"/>
              </a:endParaRPr>
            </a:p>
          </p:txBody>
        </p:sp>
        <p:sp>
          <p:nvSpPr>
            <p:cNvPr id="27" name="Oval 14">
              <a:extLst>
                <a:ext uri="{FF2B5EF4-FFF2-40B4-BE49-F238E27FC236}">
                  <a16:creationId xmlns="" xmlns:a16="http://schemas.microsoft.com/office/drawing/2014/main" id="{228182DD-DD33-4166-B5E8-C7377A33D9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0" y="3605"/>
              <a:ext cx="46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kumimoji="0" lang="zh-CN" altLang="en-US" sz="1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 charset="0"/>
              </a:endParaRPr>
            </a:p>
          </p:txBody>
        </p:sp>
        <p:sp>
          <p:nvSpPr>
            <p:cNvPr id="28" name="Text Box 35">
              <a:extLst>
                <a:ext uri="{FF2B5EF4-FFF2-40B4-BE49-F238E27FC236}">
                  <a16:creationId xmlns="" xmlns:a16="http://schemas.microsoft.com/office/drawing/2014/main" id="{239D63CC-57E7-4914-B6F6-3CA4A5F495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1" y="3503"/>
              <a:ext cx="317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>
                <a:defRPr/>
              </a:pPr>
              <a:r>
                <a:rPr kumimoji="0" lang="en-US" altLang="zh-CN" sz="2400" b="1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楷体_GB2312" charset="0"/>
                </a:rPr>
                <a:t>o</a:t>
              </a:r>
              <a:endParaRPr kumimoji="0" lang="en-US" altLang="zh-CN" sz="2400" b="1" baseline="3000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楷体_GB2312" charset="0"/>
              </a:endParaRPr>
            </a:p>
          </p:txBody>
        </p:sp>
        <p:sp>
          <p:nvSpPr>
            <p:cNvPr id="29" name="Text Box 36">
              <a:extLst>
                <a:ext uri="{FF2B5EF4-FFF2-40B4-BE49-F238E27FC236}">
                  <a16:creationId xmlns="" xmlns:a16="http://schemas.microsoft.com/office/drawing/2014/main" id="{6FF2AF0C-6CB8-417F-B959-FE92DE35DE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0" y="3322"/>
              <a:ext cx="317" cy="35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2</a:t>
              </a:r>
              <a:endParaRPr kumimoji="0" lang="en-US" altLang="zh-CN" b="1" baseline="300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30" name="Group 40">
            <a:extLst>
              <a:ext uri="{FF2B5EF4-FFF2-40B4-BE49-F238E27FC236}">
                <a16:creationId xmlns="" xmlns:a16="http://schemas.microsoft.com/office/drawing/2014/main" id="{9AC5CBAA-DBE6-4C70-AC70-D47ED49B7E41}"/>
              </a:ext>
            </a:extLst>
          </p:cNvPr>
          <p:cNvGrpSpPr>
            <a:grpSpLocks/>
          </p:cNvGrpSpPr>
          <p:nvPr/>
        </p:nvGrpSpPr>
        <p:grpSpPr bwMode="auto">
          <a:xfrm>
            <a:off x="5889754" y="987572"/>
            <a:ext cx="2019302" cy="1008562"/>
            <a:chOff x="216" y="1538"/>
            <a:chExt cx="1858" cy="928"/>
          </a:xfrm>
        </p:grpSpPr>
        <p:sp>
          <p:nvSpPr>
            <p:cNvPr id="31" name="AutoShape 4">
              <a:extLst>
                <a:ext uri="{FF2B5EF4-FFF2-40B4-BE49-F238E27FC236}">
                  <a16:creationId xmlns="" xmlns:a16="http://schemas.microsoft.com/office/drawing/2014/main" id="{9A21835E-EB98-4229-B327-40DDADDC0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" y="1538"/>
              <a:ext cx="1700" cy="854"/>
            </a:xfrm>
            <a:prstGeom prst="triangle">
              <a:avLst>
                <a:gd name="adj" fmla="val 73282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 sz="20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2" name="Text Box 38">
              <a:extLst>
                <a:ext uri="{FF2B5EF4-FFF2-40B4-BE49-F238E27FC236}">
                  <a16:creationId xmlns="" xmlns:a16="http://schemas.microsoft.com/office/drawing/2014/main" id="{1C1D96FC-0EAE-4F97-BAE0-18C515B317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7" y="2039"/>
              <a:ext cx="317" cy="42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b="1" dirty="0">
                  <a:latin typeface="楷体" pitchFamily="49" charset="-122"/>
                  <a:ea typeface="楷体" pitchFamily="49" charset="-122"/>
                </a:rPr>
                <a:t>5</a:t>
              </a:r>
              <a:endParaRPr kumimoji="0" lang="en-US" altLang="zh-CN" b="1" baseline="30000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3" name="Text Box 39">
              <a:extLst>
                <a:ext uri="{FF2B5EF4-FFF2-40B4-BE49-F238E27FC236}">
                  <a16:creationId xmlns="" xmlns:a16="http://schemas.microsoft.com/office/drawing/2014/main" id="{D6956F5E-8F79-404A-B28A-F2790B1207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7" y="1729"/>
              <a:ext cx="317" cy="42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b="1">
                  <a:latin typeface="楷体" pitchFamily="49" charset="-122"/>
                  <a:ea typeface="楷体" pitchFamily="49" charset="-122"/>
                </a:rPr>
                <a:t>3</a:t>
              </a:r>
              <a:endParaRPr kumimoji="0" lang="en-US" altLang="zh-CN" b="1" baseline="30000">
                <a:latin typeface="楷体" pitchFamily="49" charset="-122"/>
                <a:ea typeface="楷体" pitchFamily="49" charset="-122"/>
              </a:endParaRPr>
            </a:p>
          </p:txBody>
        </p:sp>
        <p:grpSp>
          <p:nvGrpSpPr>
            <p:cNvPr id="34" name="Group 18">
              <a:extLst>
                <a:ext uri="{FF2B5EF4-FFF2-40B4-BE49-F238E27FC236}">
                  <a16:creationId xmlns="" xmlns:a16="http://schemas.microsoft.com/office/drawing/2014/main" id="{B871EBE3-C918-4F6E-B12F-EDEC15692C48}"/>
                </a:ext>
              </a:extLst>
            </p:cNvPr>
            <p:cNvGrpSpPr>
              <a:grpSpLocks/>
            </p:cNvGrpSpPr>
            <p:nvPr/>
          </p:nvGrpSpPr>
          <p:grpSpPr bwMode="auto">
            <a:xfrm rot="3962693" flipV="1">
              <a:off x="1405" y="1584"/>
              <a:ext cx="85" cy="78"/>
              <a:chOff x="0" y="0"/>
              <a:chExt cx="181" cy="182"/>
            </a:xfrm>
          </p:grpSpPr>
          <p:sp>
            <p:nvSpPr>
              <p:cNvPr id="36" name="Line 19">
                <a:extLst>
                  <a:ext uri="{FF2B5EF4-FFF2-40B4-BE49-F238E27FC236}">
                    <a16:creationId xmlns="" xmlns:a16="http://schemas.microsoft.com/office/drawing/2014/main" id="{69DBF199-65B0-47F3-822B-D4E59FF5ED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2" y="2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600" b="1">
                  <a:latin typeface="楷体" pitchFamily="49" charset="-122"/>
                  <a:ea typeface="楷体" pitchFamily="49" charset="-122"/>
                  <a:cs typeface="宋体" charset="0"/>
                </a:endParaRPr>
              </a:p>
            </p:txBody>
          </p:sp>
          <p:sp>
            <p:nvSpPr>
              <p:cNvPr id="37" name="Line 20">
                <a:extLst>
                  <a:ext uri="{FF2B5EF4-FFF2-40B4-BE49-F238E27FC236}">
                    <a16:creationId xmlns="" xmlns:a16="http://schemas.microsoft.com/office/drawing/2014/main" id="{F3283FE2-AAFA-466D-9F2A-10A7D954C2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" y="1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600" b="1">
                  <a:latin typeface="楷体" pitchFamily="49" charset="-122"/>
                  <a:ea typeface="楷体" pitchFamily="49" charset="-122"/>
                  <a:cs typeface="宋体" charset="0"/>
                </a:endParaRPr>
              </a:p>
            </p:txBody>
          </p:sp>
        </p:grpSp>
        <p:sp>
          <p:nvSpPr>
            <p:cNvPr id="35" name="Text Box 39">
              <a:extLst>
                <a:ext uri="{FF2B5EF4-FFF2-40B4-BE49-F238E27FC236}">
                  <a16:creationId xmlns="" xmlns:a16="http://schemas.microsoft.com/office/drawing/2014/main" id="{7A97C31F-0DD3-4D18-BEE0-873A8C090E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9" y="1680"/>
              <a:ext cx="317" cy="42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b="1" dirty="0">
                  <a:latin typeface="楷体" pitchFamily="49" charset="-122"/>
                  <a:ea typeface="楷体" pitchFamily="49" charset="-122"/>
                </a:rPr>
                <a:t>4</a:t>
              </a:r>
              <a:endParaRPr kumimoji="0" lang="en-US" altLang="zh-CN" b="1" baseline="30000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38" name="Group 41">
            <a:extLst>
              <a:ext uri="{FF2B5EF4-FFF2-40B4-BE49-F238E27FC236}">
                <a16:creationId xmlns="" xmlns:a16="http://schemas.microsoft.com/office/drawing/2014/main" id="{5B0B8692-373E-44FB-ABB0-CF12B185D525}"/>
              </a:ext>
            </a:extLst>
          </p:cNvPr>
          <p:cNvGrpSpPr>
            <a:grpSpLocks/>
          </p:cNvGrpSpPr>
          <p:nvPr/>
        </p:nvGrpSpPr>
        <p:grpSpPr bwMode="auto">
          <a:xfrm>
            <a:off x="846183" y="2900536"/>
            <a:ext cx="2460359" cy="1287559"/>
            <a:chOff x="3288" y="1423"/>
            <a:chExt cx="1951" cy="1021"/>
          </a:xfrm>
        </p:grpSpPr>
        <p:sp>
          <p:nvSpPr>
            <p:cNvPr id="39" name="AutoShape 5">
              <a:extLst>
                <a:ext uri="{FF2B5EF4-FFF2-40B4-BE49-F238E27FC236}">
                  <a16:creationId xmlns="" xmlns:a16="http://schemas.microsoft.com/office/drawing/2014/main" id="{DFF48224-B0E3-4E69-B6E9-4254AF923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8" y="1423"/>
              <a:ext cx="1951" cy="680"/>
            </a:xfrm>
            <a:prstGeom prst="parallelogram">
              <a:avLst>
                <a:gd name="adj" fmla="val 8127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 sz="20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0" name="Line 11">
              <a:extLst>
                <a:ext uri="{FF2B5EF4-FFF2-40B4-BE49-F238E27FC236}">
                  <a16:creationId xmlns="" xmlns:a16="http://schemas.microsoft.com/office/drawing/2014/main" id="{E4EC66AE-A94B-4F95-86A4-49093EEE65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5" y="1423"/>
              <a:ext cx="14" cy="68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1" name="Text Box 40">
              <a:extLst>
                <a:ext uri="{FF2B5EF4-FFF2-40B4-BE49-F238E27FC236}">
                  <a16:creationId xmlns="" xmlns:a16="http://schemas.microsoft.com/office/drawing/2014/main" id="{C0FEE3B5-83AB-4F61-A3FB-BD0442E9FB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7" y="2076"/>
              <a:ext cx="317" cy="36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b="1" dirty="0">
                  <a:latin typeface="楷体" pitchFamily="49" charset="-122"/>
                  <a:ea typeface="楷体" pitchFamily="49" charset="-122"/>
                </a:rPr>
                <a:t>4</a:t>
              </a:r>
              <a:endParaRPr kumimoji="0" lang="en-US" altLang="zh-CN" b="1" baseline="30000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2" name="Text Box 41">
              <a:extLst>
                <a:ext uri="{FF2B5EF4-FFF2-40B4-BE49-F238E27FC236}">
                  <a16:creationId xmlns="" xmlns:a16="http://schemas.microsoft.com/office/drawing/2014/main" id="{B1E30B02-9D99-4813-8776-5C771C23BB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8" y="1585"/>
              <a:ext cx="317" cy="36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b="1" dirty="0">
                  <a:latin typeface="楷体" pitchFamily="49" charset="-122"/>
                  <a:ea typeface="楷体" pitchFamily="49" charset="-122"/>
                </a:rPr>
                <a:t>2</a:t>
              </a:r>
              <a:endParaRPr kumimoji="0" lang="en-US" altLang="zh-CN" b="1" baseline="30000" dirty="0">
                <a:latin typeface="楷体" pitchFamily="49" charset="-122"/>
                <a:ea typeface="楷体" pitchFamily="49" charset="-122"/>
              </a:endParaRPr>
            </a:p>
          </p:txBody>
        </p:sp>
        <p:grpSp>
          <p:nvGrpSpPr>
            <p:cNvPr id="43" name="Group 15">
              <a:extLst>
                <a:ext uri="{FF2B5EF4-FFF2-40B4-BE49-F238E27FC236}">
                  <a16:creationId xmlns="" xmlns:a16="http://schemas.microsoft.com/office/drawing/2014/main" id="{E607D265-0F79-4D54-A4DB-5C9B52DD2C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8" y="1959"/>
              <a:ext cx="112" cy="137"/>
              <a:chOff x="0" y="0"/>
              <a:chExt cx="181" cy="182"/>
            </a:xfrm>
          </p:grpSpPr>
          <p:sp>
            <p:nvSpPr>
              <p:cNvPr id="45" name="Line 16">
                <a:extLst>
                  <a:ext uri="{FF2B5EF4-FFF2-40B4-BE49-F238E27FC236}">
                    <a16:creationId xmlns="" xmlns:a16="http://schemas.microsoft.com/office/drawing/2014/main" id="{A495CCC5-2FA9-4777-BC4E-EF2519E25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0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600" b="1">
                  <a:latin typeface="楷体" pitchFamily="49" charset="-122"/>
                  <a:ea typeface="楷体" pitchFamily="49" charset="-122"/>
                  <a:cs typeface="宋体" charset="0"/>
                </a:endParaRPr>
              </a:p>
            </p:txBody>
          </p:sp>
          <p:sp>
            <p:nvSpPr>
              <p:cNvPr id="46" name="Line 17">
                <a:extLst>
                  <a:ext uri="{FF2B5EF4-FFF2-40B4-BE49-F238E27FC236}">
                    <a16:creationId xmlns="" xmlns:a16="http://schemas.microsoft.com/office/drawing/2014/main" id="{EA8C9A15-5195-4F5D-A258-CE7841561A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" y="0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600" b="1">
                  <a:latin typeface="楷体" pitchFamily="49" charset="-122"/>
                  <a:ea typeface="楷体" pitchFamily="49" charset="-122"/>
                  <a:cs typeface="宋体" charset="0"/>
                </a:endParaRPr>
              </a:p>
            </p:txBody>
          </p:sp>
        </p:grpSp>
        <p:sp>
          <p:nvSpPr>
            <p:cNvPr id="44" name="Text Box 39">
              <a:extLst>
                <a:ext uri="{FF2B5EF4-FFF2-40B4-BE49-F238E27FC236}">
                  <a16:creationId xmlns="" xmlns:a16="http://schemas.microsoft.com/office/drawing/2014/main" id="{D656160E-34E6-45D5-915D-B8EF40DA1E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5" y="1572"/>
              <a:ext cx="317" cy="36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b="1" dirty="0">
                  <a:latin typeface="楷体" pitchFamily="49" charset="-122"/>
                  <a:ea typeface="楷体" pitchFamily="49" charset="-122"/>
                </a:rPr>
                <a:t>3</a:t>
              </a:r>
              <a:endParaRPr kumimoji="0" lang="en-US" altLang="zh-CN" b="1" baseline="30000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54" name="Group 54">
            <a:extLst>
              <a:ext uri="{FF2B5EF4-FFF2-40B4-BE49-F238E27FC236}">
                <a16:creationId xmlns="" xmlns:a16="http://schemas.microsoft.com/office/drawing/2014/main" id="{861AD0C1-73E8-4913-8E83-0EF444336AB4}"/>
              </a:ext>
            </a:extLst>
          </p:cNvPr>
          <p:cNvGrpSpPr>
            <a:grpSpLocks/>
          </p:cNvGrpSpPr>
          <p:nvPr/>
        </p:nvGrpSpPr>
        <p:grpSpPr bwMode="auto">
          <a:xfrm>
            <a:off x="3846798" y="987574"/>
            <a:ext cx="1569927" cy="1108846"/>
            <a:chOff x="3396" y="97"/>
            <a:chExt cx="1315" cy="1082"/>
          </a:xfrm>
        </p:grpSpPr>
        <p:grpSp>
          <p:nvGrpSpPr>
            <p:cNvPr id="55" name="Group 44">
              <a:extLst>
                <a:ext uri="{FF2B5EF4-FFF2-40B4-BE49-F238E27FC236}">
                  <a16:creationId xmlns="" xmlns:a16="http://schemas.microsoft.com/office/drawing/2014/main" id="{1BAFD02C-3077-48AF-B0F1-AE5F13FF55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6" y="97"/>
              <a:ext cx="1315" cy="997"/>
              <a:chOff x="3110" y="74"/>
              <a:chExt cx="1315" cy="997"/>
            </a:xfrm>
          </p:grpSpPr>
          <p:sp>
            <p:nvSpPr>
              <p:cNvPr id="57" name="Rectangle 2">
                <a:extLst>
                  <a:ext uri="{FF2B5EF4-FFF2-40B4-BE49-F238E27FC236}">
                    <a16:creationId xmlns="" xmlns:a16="http://schemas.microsoft.com/office/drawing/2014/main" id="{3FDC1DF3-92EA-44A3-820A-862EE9DD43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0" y="74"/>
                <a:ext cx="998" cy="99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en-US" altLang="zh-CN" sz="20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endParaRPr>
              </a:p>
              <a:p>
                <a:endParaRPr kumimoji="0" lang="en-US" altLang="zh-CN" sz="20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endParaRPr>
              </a:p>
              <a:p>
                <a:endParaRPr kumimoji="0" lang="zh-CN" altLang="en-US" sz="20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  <p:sp>
            <p:nvSpPr>
              <p:cNvPr id="58" name="Text Box 32">
                <a:extLst>
                  <a:ext uri="{FF2B5EF4-FFF2-40B4-BE49-F238E27FC236}">
                    <a16:creationId xmlns="" xmlns:a16="http://schemas.microsoft.com/office/drawing/2014/main" id="{1BDEE039-032F-495C-9504-1D808CE3CA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08" y="499"/>
                <a:ext cx="317" cy="45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Gill Sans MT" panose="020B0502020104020203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b="1">
                    <a:latin typeface="楷体" pitchFamily="49" charset="-122"/>
                    <a:ea typeface="楷体" pitchFamily="49" charset="-122"/>
                  </a:rPr>
                  <a:t>3</a:t>
                </a:r>
                <a:endParaRPr kumimoji="0" lang="en-US" altLang="zh-CN" b="1" baseline="30000"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56" name="Rectangle 53">
              <a:extLst>
                <a:ext uri="{FF2B5EF4-FFF2-40B4-BE49-F238E27FC236}">
                  <a16:creationId xmlns="" xmlns:a16="http://schemas.microsoft.com/office/drawing/2014/main" id="{6448E5C8-7F6E-415F-A63A-59150FAAC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" y="729"/>
              <a:ext cx="185" cy="45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1pPr>
              <a:lvl2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Gill Sans MT" panose="020B0502020104020203" pitchFamily="34" charset="0"/>
                  <a:ea typeface="宋体" panose="02010600030101010101" pitchFamily="2" charset="-122"/>
                </a:defRPr>
              </a:lvl9pPr>
            </a:lstStyle>
            <a:p>
              <a:pPr defTabSz="914400"/>
              <a:r>
                <a:rPr kumimoji="0" lang="en-US" altLang="zh-CN" b="1" dirty="0">
                  <a:latin typeface="楷体" pitchFamily="49" charset="-122"/>
                  <a:ea typeface="楷体" pitchFamily="49" charset="-122"/>
                </a:rPr>
                <a:t>3</a:t>
              </a:r>
              <a:endParaRPr kumimoji="0" lang="zh-CN" altLang="en-US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59" name="Text Box 55">
            <a:extLst>
              <a:ext uri="{FF2B5EF4-FFF2-40B4-BE49-F238E27FC236}">
                <a16:creationId xmlns="" xmlns:a16="http://schemas.microsoft.com/office/drawing/2014/main" id="{C3C55EE1-1D4A-4CBB-BE03-6108261D62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981" y="339502"/>
            <a:ext cx="66677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Gill Sans MT" panose="020B0502020104020203" pitchFamily="34" charset="0"/>
                <a:ea typeface="宋体" panose="02010600030101010101" pitchFamily="2" charset="-122"/>
              </a:defRPr>
            </a:lvl1pPr>
            <a:lvl2pPr>
              <a:defRPr kumimoji="1" sz="2400">
                <a:solidFill>
                  <a:schemeClr val="tx1"/>
                </a:solidFill>
                <a:latin typeface="Gill Sans MT" panose="020B0502020104020203" pitchFamily="34" charset="0"/>
                <a:ea typeface="宋体" panose="02010600030101010101" pitchFamily="2" charset="-122"/>
              </a:defRPr>
            </a:lvl2pPr>
            <a:lvl3pPr>
              <a:defRPr kumimoji="1" sz="2400">
                <a:solidFill>
                  <a:schemeClr val="tx1"/>
                </a:solidFill>
                <a:latin typeface="Gill Sans MT" panose="020B0502020104020203" pitchFamily="34" charset="0"/>
                <a:ea typeface="宋体" panose="02010600030101010101" pitchFamily="2" charset="-122"/>
              </a:defRPr>
            </a:lvl3pPr>
            <a:lvl4pPr>
              <a:defRPr kumimoji="1" sz="2400">
                <a:solidFill>
                  <a:schemeClr val="tx1"/>
                </a:solidFill>
                <a:latin typeface="Gill Sans MT" panose="020B0502020104020203" pitchFamily="34" charset="0"/>
                <a:ea typeface="宋体" panose="02010600030101010101" pitchFamily="2" charset="-122"/>
              </a:defRPr>
            </a:lvl4pPr>
            <a:lvl5pPr>
              <a:defRPr kumimoji="1" sz="2400">
                <a:solidFill>
                  <a:schemeClr val="tx1"/>
                </a:solidFill>
                <a:latin typeface="Gill Sans MT" panose="020B0502020104020203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Gill Sans MT" panose="020B0502020104020203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Gill Sans MT" panose="020B0502020104020203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Gill Sans MT" panose="020B0502020104020203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Gill Sans MT" panose="020B0502020104020203" pitchFamily="34" charset="0"/>
                <a:ea typeface="宋体" panose="02010600030101010101" pitchFamily="2" charset="-122"/>
              </a:defRPr>
            </a:lvl9pPr>
          </a:lstStyle>
          <a:p>
            <a:pPr defTabSz="914400"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计算下面图形的面积（单位：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 Box 54">
            <a:extLst>
              <a:ext uri="{FF2B5EF4-FFF2-40B4-BE49-F238E27FC236}">
                <a16:creationId xmlns="" xmlns:a16="http://schemas.microsoft.com/office/drawing/2014/main" id="{2FC7F21F-CC9D-4C6C-B4F5-93885921FE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4707" y="2054233"/>
            <a:ext cx="2293157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S</a:t>
            </a:r>
            <a:r>
              <a:rPr kumimoji="0"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＝</a:t>
            </a: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2×4=8</a:t>
            </a:r>
            <a:r>
              <a:rPr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cm</a:t>
            </a:r>
            <a:r>
              <a:rPr lang="en-US" altLang="zh-CN" sz="24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  <a:endParaRPr kumimoji="0" lang="en-US" altLang="zh-CN" sz="2400" b="1" baseline="30000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charset="0"/>
            </a:endParaRPr>
          </a:p>
        </p:txBody>
      </p:sp>
      <p:sp>
        <p:nvSpPr>
          <p:cNvPr id="61" name="Text Box 54">
            <a:extLst>
              <a:ext uri="{FF2B5EF4-FFF2-40B4-BE49-F238E27FC236}">
                <a16:creationId xmlns="" xmlns:a16="http://schemas.microsoft.com/office/drawing/2014/main" id="{9AFE59B6-B53C-4DFE-A99A-0FB9C2A32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2979" y="2067694"/>
            <a:ext cx="2293157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S</a:t>
            </a:r>
            <a:r>
              <a:rPr kumimoji="0"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＝</a:t>
            </a: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3×3=9</a:t>
            </a:r>
            <a:r>
              <a:rPr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cm</a:t>
            </a:r>
            <a:r>
              <a:rPr lang="en-US" altLang="zh-CN" sz="24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  <a:endParaRPr kumimoji="0" lang="en-US" altLang="zh-CN" sz="2400" b="1" baseline="30000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charset="0"/>
            </a:endParaRPr>
          </a:p>
        </p:txBody>
      </p:sp>
      <p:sp>
        <p:nvSpPr>
          <p:cNvPr id="66" name="Text Box 54">
            <a:extLst>
              <a:ext uri="{FF2B5EF4-FFF2-40B4-BE49-F238E27FC236}">
                <a16:creationId xmlns="" xmlns:a16="http://schemas.microsoft.com/office/drawing/2014/main" id="{8E70F345-D9D9-46CC-A260-AC04913A9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3476" y="2072941"/>
            <a:ext cx="2864988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S</a:t>
            </a:r>
            <a:r>
              <a:rPr kumimoji="0"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＝</a:t>
            </a: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3×4÷2=6</a:t>
            </a:r>
            <a:r>
              <a:rPr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cm</a:t>
            </a:r>
            <a:r>
              <a:rPr lang="en-US" altLang="zh-CN" sz="24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  <a:endParaRPr kumimoji="0" lang="en-US" altLang="zh-CN" sz="2400" b="1" baseline="30000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charset="0"/>
            </a:endParaRPr>
          </a:p>
        </p:txBody>
      </p:sp>
      <p:sp>
        <p:nvSpPr>
          <p:cNvPr id="67" name="Text Box 54">
            <a:extLst>
              <a:ext uri="{FF2B5EF4-FFF2-40B4-BE49-F238E27FC236}">
                <a16:creationId xmlns="" xmlns:a16="http://schemas.microsoft.com/office/drawing/2014/main" id="{3313E290-3AC0-41BB-89C7-BB153AF5D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4124128"/>
            <a:ext cx="2293157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S</a:t>
            </a:r>
            <a:r>
              <a:rPr kumimoji="0"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＝</a:t>
            </a: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2×4=8</a:t>
            </a:r>
            <a:r>
              <a:rPr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cm</a:t>
            </a:r>
            <a:r>
              <a:rPr lang="en-US" altLang="zh-CN" sz="24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  <a:endParaRPr kumimoji="0" lang="en-US" altLang="zh-CN" sz="2400" b="1" baseline="30000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charset="0"/>
            </a:endParaRPr>
          </a:p>
        </p:txBody>
      </p:sp>
      <p:sp>
        <p:nvSpPr>
          <p:cNvPr id="68" name="Text Box 54">
            <a:extLst>
              <a:ext uri="{FF2B5EF4-FFF2-40B4-BE49-F238E27FC236}">
                <a16:creationId xmlns="" xmlns:a16="http://schemas.microsoft.com/office/drawing/2014/main" id="{9EF6B833-A08C-4075-894E-DAF3078F10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9792" y="4139695"/>
            <a:ext cx="3717787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S</a:t>
            </a:r>
            <a:r>
              <a:rPr kumimoji="0"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＝</a:t>
            </a: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(2+5)×2</a:t>
            </a:r>
            <a:r>
              <a:rPr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÷2</a:t>
            </a: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=7</a:t>
            </a:r>
            <a:r>
              <a:rPr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cm</a:t>
            </a:r>
            <a:r>
              <a:rPr lang="en-US" altLang="zh-CN" sz="24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  <a:endParaRPr kumimoji="0" lang="en-US" altLang="zh-CN" sz="2400" b="1" baseline="30000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charset="0"/>
            </a:endParaRPr>
          </a:p>
        </p:txBody>
      </p:sp>
      <p:sp>
        <p:nvSpPr>
          <p:cNvPr id="69" name="Text Box 54">
            <a:extLst>
              <a:ext uri="{FF2B5EF4-FFF2-40B4-BE49-F238E27FC236}">
                <a16:creationId xmlns="" xmlns:a16="http://schemas.microsoft.com/office/drawing/2014/main" id="{8F76735A-57E5-4234-9D12-A73C1CE5C6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6136" y="4147836"/>
            <a:ext cx="3357747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S</a:t>
            </a:r>
            <a:r>
              <a:rPr kumimoji="0"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＝</a:t>
            </a: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3.14</a:t>
            </a:r>
            <a:r>
              <a:rPr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×2</a:t>
            </a:r>
            <a:r>
              <a:rPr lang="en-US" altLang="zh-CN" sz="24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  <a:r>
              <a:rPr kumimoji="0"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=12.56</a:t>
            </a:r>
            <a:r>
              <a:rPr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cm</a:t>
            </a:r>
            <a:r>
              <a:rPr lang="en-US" altLang="zh-CN" sz="24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  <a:endParaRPr kumimoji="0" lang="en-US" altLang="zh-CN" sz="2400" b="1" baseline="30000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charset="0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71" name="图片 7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003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6" grpId="0"/>
      <p:bldP spid="67" grpId="0"/>
      <p:bldP spid="68" grpId="0"/>
      <p:bldP spid="6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 39"/>
          <p:cNvSpPr/>
          <p:nvPr>
            <p:custDataLst>
              <p:tags r:id="rId1"/>
            </p:custDataLst>
          </p:nvPr>
        </p:nvSpPr>
        <p:spPr bwMode="auto">
          <a:xfrm>
            <a:off x="253967" y="-1131202"/>
            <a:ext cx="552450" cy="46166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 noProof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华康海报体W12"/>
            </a:endParaRPr>
          </a:p>
        </p:txBody>
      </p:sp>
      <p:sp>
        <p:nvSpPr>
          <p:cNvPr id="41" name="Text Box 5"/>
          <p:cNvSpPr txBox="1">
            <a:spLocks noChangeArrowheads="1"/>
          </p:cNvSpPr>
          <p:nvPr/>
        </p:nvSpPr>
        <p:spPr bwMode="auto">
          <a:xfrm>
            <a:off x="251519" y="205883"/>
            <a:ext cx="8217367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计算下面各图形的周长和面积。（单位：</a:t>
            </a:r>
            <a:r>
              <a:rPr lang="en-US" altLang="zh-CN" sz="32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32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418" t="4635" r="27286"/>
          <a:stretch/>
        </p:blipFill>
        <p:spPr bwMode="auto">
          <a:xfrm>
            <a:off x="3176053" y="810444"/>
            <a:ext cx="2053363" cy="160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537477" y="2305983"/>
            <a:ext cx="3500462" cy="8583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C:30+40+50</a:t>
            </a:r>
          </a:p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=120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543645" y="3306115"/>
            <a:ext cx="3500462" cy="13303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S:30×40÷2</a:t>
            </a:r>
          </a:p>
          <a:p>
            <a:pPr>
              <a:lnSpc>
                <a:spcPts val="34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=1200÷2</a:t>
            </a:r>
          </a:p>
          <a:p>
            <a:pPr>
              <a:lnSpc>
                <a:spcPts val="34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=600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en-US" altLang="zh-CN" sz="18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2863935" y="2472547"/>
            <a:ext cx="3028475" cy="453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C:6+6+7.5+10.5=30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2885569" y="3132387"/>
            <a:ext cx="3429024" cy="13303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altLang="en-US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：（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6+10.5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×6÷2</a:t>
            </a:r>
          </a:p>
          <a:p>
            <a:pPr>
              <a:lnSpc>
                <a:spcPts val="34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=16.5 ×6÷2 </a:t>
            </a:r>
          </a:p>
          <a:p>
            <a:pPr>
              <a:lnSpc>
                <a:spcPts val="34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=49.5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m</a:t>
            </a:r>
            <a:r>
              <a:rPr lang="en-US" altLang="zh-CN" sz="18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5729350" y="2384937"/>
            <a:ext cx="3066346" cy="8942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：（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3+5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×2+</a:t>
            </a:r>
          </a:p>
          <a:p>
            <a:pPr>
              <a:lnSpc>
                <a:spcPts val="3400"/>
              </a:lnSpc>
            </a:pP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3.14×5=31.7</a:t>
            </a:r>
            <a:r>
              <a:rPr lang="zh-CN" altLang="en-US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5701749" y="3251144"/>
            <a:ext cx="3093947" cy="14003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3.14×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5÷2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18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en-US" altLang="zh-CN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34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+5 × 3</a:t>
            </a:r>
          </a:p>
          <a:p>
            <a:pPr>
              <a:lnSpc>
                <a:spcPts val="34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=19.625+15=34.625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m</a:t>
            </a:r>
            <a:r>
              <a:rPr lang="en-US" altLang="zh-CN" sz="18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grpSp>
        <p:nvGrpSpPr>
          <p:cNvPr id="49" name="组合 14"/>
          <p:cNvGrpSpPr/>
          <p:nvPr/>
        </p:nvGrpSpPr>
        <p:grpSpPr bwMode="auto">
          <a:xfrm>
            <a:off x="537477" y="2283145"/>
            <a:ext cx="2000265" cy="2329077"/>
            <a:chOff x="990184" y="1856028"/>
            <a:chExt cx="1908590" cy="2175616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990600" y="4019969"/>
              <a:ext cx="1905000" cy="1587"/>
            </a:xfrm>
            <a:prstGeom prst="line">
              <a:avLst/>
            </a:prstGeom>
            <a:ln w="381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5400000" flipH="1" flipV="1">
              <a:off x="-94824" y="2945804"/>
              <a:ext cx="2170848" cy="832"/>
            </a:xfrm>
            <a:prstGeom prst="line">
              <a:avLst/>
            </a:prstGeom>
            <a:ln w="381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5400000" flipH="1" flipV="1">
              <a:off x="1831094" y="2920533"/>
              <a:ext cx="2132186" cy="3175"/>
            </a:xfrm>
            <a:prstGeom prst="line">
              <a:avLst/>
            </a:prstGeom>
            <a:ln w="381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990600" y="1858040"/>
              <a:ext cx="1905000" cy="1587"/>
            </a:xfrm>
            <a:prstGeom prst="line">
              <a:avLst/>
            </a:prstGeom>
            <a:ln w="381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14"/>
          <p:cNvGrpSpPr/>
          <p:nvPr/>
        </p:nvGrpSpPr>
        <p:grpSpPr bwMode="auto">
          <a:xfrm>
            <a:off x="2811342" y="2305983"/>
            <a:ext cx="2681270" cy="2306240"/>
            <a:chOff x="990184" y="1856028"/>
            <a:chExt cx="1908590" cy="2175616"/>
          </a:xfrm>
        </p:grpSpPr>
        <p:cxnSp>
          <p:nvCxnSpPr>
            <p:cNvPr id="55" name="直接连接符 54"/>
            <p:cNvCxnSpPr/>
            <p:nvPr/>
          </p:nvCxnSpPr>
          <p:spPr>
            <a:xfrm>
              <a:off x="990600" y="4019969"/>
              <a:ext cx="1905000" cy="1587"/>
            </a:xfrm>
            <a:prstGeom prst="line">
              <a:avLst/>
            </a:prstGeom>
            <a:ln w="381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5400000" flipH="1" flipV="1">
              <a:off x="-94824" y="2945804"/>
              <a:ext cx="2170848" cy="832"/>
            </a:xfrm>
            <a:prstGeom prst="line">
              <a:avLst/>
            </a:prstGeom>
            <a:ln w="381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rot="5400000" flipH="1" flipV="1">
              <a:off x="1831094" y="2920533"/>
              <a:ext cx="2132186" cy="3175"/>
            </a:xfrm>
            <a:prstGeom prst="line">
              <a:avLst/>
            </a:prstGeom>
            <a:ln w="381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990600" y="1858040"/>
              <a:ext cx="1905000" cy="1587"/>
            </a:xfrm>
            <a:prstGeom prst="line">
              <a:avLst/>
            </a:prstGeom>
            <a:ln w="381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14"/>
          <p:cNvGrpSpPr/>
          <p:nvPr/>
        </p:nvGrpSpPr>
        <p:grpSpPr bwMode="auto">
          <a:xfrm>
            <a:off x="5680290" y="2282995"/>
            <a:ext cx="2793243" cy="2329228"/>
            <a:chOff x="990184" y="1856028"/>
            <a:chExt cx="1908590" cy="2175616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990600" y="4019969"/>
              <a:ext cx="1905000" cy="1587"/>
            </a:xfrm>
            <a:prstGeom prst="line">
              <a:avLst/>
            </a:prstGeom>
            <a:ln w="381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5400000" flipH="1" flipV="1">
              <a:off x="-94824" y="2945804"/>
              <a:ext cx="2170848" cy="832"/>
            </a:xfrm>
            <a:prstGeom prst="line">
              <a:avLst/>
            </a:prstGeom>
            <a:ln w="381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rot="5400000" flipH="1" flipV="1">
              <a:off x="1831094" y="2920533"/>
              <a:ext cx="2132186" cy="3175"/>
            </a:xfrm>
            <a:prstGeom prst="line">
              <a:avLst/>
            </a:prstGeom>
            <a:ln w="381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990600" y="1858040"/>
              <a:ext cx="1905000" cy="1587"/>
            </a:xfrm>
            <a:prstGeom prst="line">
              <a:avLst/>
            </a:prstGeom>
            <a:ln w="381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4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697" r="62831"/>
          <a:stretch/>
        </p:blipFill>
        <p:spPr bwMode="auto">
          <a:xfrm>
            <a:off x="472077" y="815601"/>
            <a:ext cx="2126252" cy="161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549" t="-1" b="-1"/>
          <a:stretch/>
        </p:blipFill>
        <p:spPr bwMode="auto">
          <a:xfrm>
            <a:off x="6063416" y="771550"/>
            <a:ext cx="1523801" cy="1678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3" name="组合 3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4" name="图片 3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5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625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="" xmlns:a16="http://schemas.microsoft.com/office/drawing/2014/main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339804" y="299431"/>
            <a:ext cx="8120628" cy="40011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求下面各图涂色部分的面积。（单位：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D1DDD6B-9035-4A58-B252-DC45B5104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478" y="843558"/>
            <a:ext cx="2524125" cy="119062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E41D6F6-DB8B-4505-9E38-C84D96EEA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1628" y="849008"/>
            <a:ext cx="2828925" cy="124777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6753065-A782-4D85-8210-7B269C1277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649" y="2571995"/>
            <a:ext cx="3190875" cy="12192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F581582-6EB5-406A-9A3E-226DC8104E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3415" y="2447416"/>
            <a:ext cx="1914525" cy="1600200"/>
          </a:xfrm>
          <a:prstGeom prst="rect">
            <a:avLst/>
          </a:prstGeom>
        </p:spPr>
      </p:pic>
      <p:sp>
        <p:nvSpPr>
          <p:cNvPr id="14" name="Text Box 54">
            <a:extLst>
              <a:ext uri="{FF2B5EF4-FFF2-40B4-BE49-F238E27FC236}">
                <a16:creationId xmlns="" xmlns:a16="http://schemas.microsoft.com/office/drawing/2014/main" id="{96B74A35-2AC7-4BEE-807A-FEA748078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895" y="2151028"/>
            <a:ext cx="4482860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15</a:t>
            </a:r>
            <a:r>
              <a:rPr kumimoji="0"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×8-3.14×</a:t>
            </a:r>
            <a:r>
              <a:rPr kumimoji="0" lang="zh-CN" altLang="en-US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（</a:t>
            </a:r>
            <a:r>
              <a:rPr kumimoji="0"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8÷2</a:t>
            </a:r>
            <a:r>
              <a:rPr kumimoji="0" lang="zh-CN" altLang="en-US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）</a:t>
            </a:r>
            <a:r>
              <a:rPr kumimoji="0" lang="en-US" altLang="zh-CN" sz="20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  <a:r>
              <a:rPr kumimoji="0"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÷2=94.88cm</a:t>
            </a:r>
            <a:r>
              <a:rPr kumimoji="0" lang="en-US" altLang="zh-CN" sz="20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</a:p>
        </p:txBody>
      </p:sp>
      <p:sp>
        <p:nvSpPr>
          <p:cNvPr id="15" name="Text Box 54">
            <a:extLst>
              <a:ext uri="{FF2B5EF4-FFF2-40B4-BE49-F238E27FC236}">
                <a16:creationId xmlns="" xmlns:a16="http://schemas.microsoft.com/office/drawing/2014/main" id="{B9041176-C653-4B0A-BADE-CC1C8A0CE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0680" y="2133344"/>
            <a:ext cx="2940459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9</a:t>
            </a:r>
            <a:r>
              <a:rPr kumimoji="0"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×4.5÷2==20.25cm</a:t>
            </a:r>
            <a:r>
              <a:rPr kumimoji="0" lang="en-US" altLang="zh-CN" sz="20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</a:p>
        </p:txBody>
      </p:sp>
      <p:sp>
        <p:nvSpPr>
          <p:cNvPr id="17" name="Text Box 54">
            <a:extLst>
              <a:ext uri="{FF2B5EF4-FFF2-40B4-BE49-F238E27FC236}">
                <a16:creationId xmlns="" xmlns:a16="http://schemas.microsoft.com/office/drawing/2014/main" id="{BBA35BE2-B596-4E37-9A79-3A148C82D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358" y="3612398"/>
            <a:ext cx="4482860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(9+16)×4÷2+9×2-3.14</a:t>
            </a:r>
            <a:r>
              <a:rPr kumimoji="0"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×</a:t>
            </a:r>
            <a:r>
              <a:rPr kumimoji="0" lang="zh-CN" altLang="en-US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（</a:t>
            </a:r>
            <a:r>
              <a:rPr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2÷2</a:t>
            </a:r>
            <a:r>
              <a:rPr kumimoji="0" lang="zh-CN" altLang="en-US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）</a:t>
            </a:r>
            <a:r>
              <a:rPr kumimoji="0" lang="en-US" altLang="zh-CN" sz="20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</a:p>
          <a:p>
            <a:pPr>
              <a:defRPr/>
            </a:pPr>
            <a:r>
              <a:rPr kumimoji="0"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=50+18-3.14</a:t>
            </a:r>
          </a:p>
          <a:p>
            <a:pPr>
              <a:defRPr/>
            </a:pPr>
            <a:r>
              <a:rPr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=64.86cm</a:t>
            </a:r>
            <a:r>
              <a:rPr lang="en-US" altLang="zh-CN" sz="20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  <a:endParaRPr kumimoji="0" lang="en-US" altLang="zh-CN" sz="2000" b="1" baseline="30000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charset="0"/>
            </a:endParaRPr>
          </a:p>
        </p:txBody>
      </p:sp>
      <p:sp>
        <p:nvSpPr>
          <p:cNvPr id="18" name="Text Box 54">
            <a:extLst>
              <a:ext uri="{FF2B5EF4-FFF2-40B4-BE49-F238E27FC236}">
                <a16:creationId xmlns="" xmlns:a16="http://schemas.microsoft.com/office/drawing/2014/main" id="{3FE70336-7700-4D1C-80CD-3BBB039D4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1628" y="3987580"/>
            <a:ext cx="4482860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kumimoji="0"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3.14×</a:t>
            </a:r>
            <a:r>
              <a:rPr kumimoji="0" lang="zh-CN" altLang="en-US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（</a:t>
            </a:r>
            <a:r>
              <a:rPr kumimoji="0"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20÷2</a:t>
            </a:r>
            <a:r>
              <a:rPr kumimoji="0" lang="zh-CN" altLang="en-US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）</a:t>
            </a:r>
            <a:r>
              <a:rPr kumimoji="0" lang="en-US" altLang="zh-CN" sz="20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  <a:r>
              <a:rPr kumimoji="0"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÷4×3=235.5cm</a:t>
            </a:r>
            <a:r>
              <a:rPr kumimoji="0" lang="en-US" altLang="zh-CN" sz="2000" b="1" baseline="300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charset="0"/>
              </a:rPr>
              <a:t>2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01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987824" y="1673245"/>
            <a:ext cx="469548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73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150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6977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="" xmlns:a16="http://schemas.microsoft.com/office/drawing/2014/main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924879" y="803487"/>
            <a:ext cx="7607561" cy="40011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将下面图形的周长公式与面积公式整理在表中。　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="" xmlns:a16="http://schemas.microsoft.com/office/drawing/2014/main" id="{39A059DF-9027-48AC-AD4A-B709BB1323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383787"/>
              </p:ext>
            </p:extLst>
          </p:nvPr>
        </p:nvGraphicFramePr>
        <p:xfrm>
          <a:off x="827585" y="1275606"/>
          <a:ext cx="7488831" cy="35488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6277">
                  <a:extLst>
                    <a:ext uri="{9D8B030D-6E8A-4147-A177-3AD203B41FA5}">
                      <a16:colId xmlns="" xmlns:a16="http://schemas.microsoft.com/office/drawing/2014/main" val="2008539"/>
                    </a:ext>
                  </a:extLst>
                </a:gridCol>
                <a:gridCol w="2496277">
                  <a:extLst>
                    <a:ext uri="{9D8B030D-6E8A-4147-A177-3AD203B41FA5}">
                      <a16:colId xmlns="" xmlns:a16="http://schemas.microsoft.com/office/drawing/2014/main" val="661741793"/>
                    </a:ext>
                  </a:extLst>
                </a:gridCol>
                <a:gridCol w="2496277">
                  <a:extLst>
                    <a:ext uri="{9D8B030D-6E8A-4147-A177-3AD203B41FA5}">
                      <a16:colId xmlns="" xmlns:a16="http://schemas.microsoft.com/office/drawing/2014/main" val="279091847"/>
                    </a:ext>
                  </a:extLst>
                </a:gridCol>
              </a:tblGrid>
              <a:tr h="50697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平面图形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周长（</a:t>
                      </a: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C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面积（</a:t>
                      </a: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S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15618913"/>
                  </a:ext>
                </a:extLst>
              </a:tr>
              <a:tr h="506974"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32826863"/>
                  </a:ext>
                </a:extLst>
              </a:tr>
              <a:tr h="506974"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21662929"/>
                  </a:ext>
                </a:extLst>
              </a:tr>
              <a:tr h="506974"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84735343"/>
                  </a:ext>
                </a:extLst>
              </a:tr>
              <a:tr h="506974"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48783236"/>
                  </a:ext>
                </a:extLst>
              </a:tr>
              <a:tr h="506974"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95927186"/>
                  </a:ext>
                </a:extLst>
              </a:tr>
              <a:tr h="506974">
                <a:tc>
                  <a:txBody>
                    <a:bodyPr/>
                    <a:lstStyle/>
                    <a:p>
                      <a:endParaRPr lang="zh-CN" altLang="en-US" sz="2400" b="1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19733030"/>
                  </a:ext>
                </a:extLst>
              </a:tr>
            </a:tbl>
          </a:graphicData>
        </a:graphic>
      </p:graphicFrame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AFEBB6F-8949-493F-8C48-EC38F12E6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731" y="1881634"/>
            <a:ext cx="1003321" cy="39112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5F95DCE-C86D-42BD-A7C8-652FB928D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641" y="2351376"/>
            <a:ext cx="571500" cy="4286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5514BBF1-2E05-459A-9A5E-E26363103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532" y="2851250"/>
            <a:ext cx="1003321" cy="44071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546DA4C8-ACDB-4C0E-A7C2-99A89CD1BF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9520" y="3368441"/>
            <a:ext cx="762000" cy="40005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7CA69B6-20A9-4CA4-ACCD-C1840FE5F8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4941" y="3830624"/>
            <a:ext cx="1104900" cy="43798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3F7B756D-978A-4A77-BB0E-4797D2F58A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0482" y="4398895"/>
            <a:ext cx="600075" cy="390525"/>
          </a:xfrm>
          <a:prstGeom prst="rect">
            <a:avLst/>
          </a:prstGeom>
        </p:spPr>
      </p:pic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F1084C1-A59E-40F9-BCAB-143CDF5208FB}"/>
              </a:ext>
            </a:extLst>
          </p:cNvPr>
          <p:cNvCxnSpPr/>
          <p:nvPr/>
        </p:nvCxnSpPr>
        <p:spPr>
          <a:xfrm>
            <a:off x="4067005" y="3074802"/>
            <a:ext cx="7920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>
            <a:extLst>
              <a:ext uri="{FF2B5EF4-FFF2-40B4-BE49-F238E27FC236}">
                <a16:creationId xmlns="" xmlns:a16="http://schemas.microsoft.com/office/drawing/2014/main" id="{E140409C-4664-41B1-BCC2-F30E509D79A0}"/>
              </a:ext>
            </a:extLst>
          </p:cNvPr>
          <p:cNvCxnSpPr/>
          <p:nvPr/>
        </p:nvCxnSpPr>
        <p:spPr>
          <a:xfrm>
            <a:off x="4067005" y="3568466"/>
            <a:ext cx="7920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>
            <a:extLst>
              <a:ext uri="{FF2B5EF4-FFF2-40B4-BE49-F238E27FC236}">
                <a16:creationId xmlns="" xmlns:a16="http://schemas.microsoft.com/office/drawing/2014/main" id="{261B07D7-02AC-45EA-9F45-169A78D405C5}"/>
              </a:ext>
            </a:extLst>
          </p:cNvPr>
          <p:cNvCxnSpPr/>
          <p:nvPr/>
        </p:nvCxnSpPr>
        <p:spPr>
          <a:xfrm>
            <a:off x="4058537" y="4049617"/>
            <a:ext cx="7920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362">
            <a:extLst>
              <a:ext uri="{FF2B5EF4-FFF2-40B4-BE49-F238E27FC236}">
                <a16:creationId xmlns="" xmlns:a16="http://schemas.microsoft.com/office/drawing/2014/main" id="{A7EE4570-89B4-4AE1-9EC1-7D993DC9AA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921" y="1818845"/>
            <a:ext cx="1571636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C=2(</a:t>
            </a:r>
            <a:r>
              <a:rPr lang="en-US" altLang="en-US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ɑ</a:t>
            </a: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+b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   </a:t>
            </a:r>
          </a:p>
        </p:txBody>
      </p:sp>
      <p:sp>
        <p:nvSpPr>
          <p:cNvPr id="57" name="Rectangle 362">
            <a:extLst>
              <a:ext uri="{FF2B5EF4-FFF2-40B4-BE49-F238E27FC236}">
                <a16:creationId xmlns="" xmlns:a16="http://schemas.microsoft.com/office/drawing/2014/main" id="{A2D13302-57E1-4731-B324-9F53A98B2F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25" y="1818845"/>
            <a:ext cx="1571636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S=ab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8" name="Rectangle 363">
            <a:extLst>
              <a:ext uri="{FF2B5EF4-FFF2-40B4-BE49-F238E27FC236}">
                <a16:creationId xmlns="" xmlns:a16="http://schemas.microsoft.com/office/drawing/2014/main" id="{ADC9BD96-33DC-475E-A37B-7FA99C10F4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7640" y="2321004"/>
            <a:ext cx="1500198" cy="462819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ts val="32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C=4a    </a:t>
            </a:r>
          </a:p>
        </p:txBody>
      </p:sp>
      <p:sp>
        <p:nvSpPr>
          <p:cNvPr id="59" name="Rectangle 363">
            <a:extLst>
              <a:ext uri="{FF2B5EF4-FFF2-40B4-BE49-F238E27FC236}">
                <a16:creationId xmlns="" xmlns:a16="http://schemas.microsoft.com/office/drawing/2014/main" id="{3F572640-8051-4566-BB9D-9D2A6F7A2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0608" y="2330250"/>
            <a:ext cx="1500198" cy="443391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ts val="32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S=ɑ</a:t>
            </a:r>
            <a:r>
              <a:rPr lang="en-US" altLang="zh-CN" sz="20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60" name="Rectangle 366">
            <a:extLst>
              <a:ext uri="{FF2B5EF4-FFF2-40B4-BE49-F238E27FC236}">
                <a16:creationId xmlns="" xmlns:a16="http://schemas.microsoft.com/office/drawing/2014/main" id="{AB1A4E81-C6D2-4200-847C-1157374AA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0608" y="2871550"/>
            <a:ext cx="1096972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S=</a:t>
            </a: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ɑh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2" name="Rectangle 367">
            <a:extLst>
              <a:ext uri="{FF2B5EF4-FFF2-40B4-BE49-F238E27FC236}">
                <a16:creationId xmlns="" xmlns:a16="http://schemas.microsoft.com/office/drawing/2014/main" id="{797F7C30-32C3-4EEE-B306-1F5F2C71D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0608" y="3371923"/>
            <a:ext cx="1739914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S=ɑh÷2</a:t>
            </a:r>
          </a:p>
        </p:txBody>
      </p:sp>
      <p:sp>
        <p:nvSpPr>
          <p:cNvPr id="73" name="Rectangle 368">
            <a:extLst>
              <a:ext uri="{FF2B5EF4-FFF2-40B4-BE49-F238E27FC236}">
                <a16:creationId xmlns="" xmlns:a16="http://schemas.microsoft.com/office/drawing/2014/main" id="{377CA1E4-B02E-4C3C-9CA8-1A18772344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0607" y="3953026"/>
            <a:ext cx="2952750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S= (</a:t>
            </a: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ɑ+b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)h÷2</a:t>
            </a:r>
          </a:p>
        </p:txBody>
      </p:sp>
      <p:sp>
        <p:nvSpPr>
          <p:cNvPr id="74" name="Rectangle 379">
            <a:extLst>
              <a:ext uri="{FF2B5EF4-FFF2-40B4-BE49-F238E27FC236}">
                <a16:creationId xmlns="" xmlns:a16="http://schemas.microsoft.com/office/drawing/2014/main" id="{B7F956F2-A987-4422-9D6B-4BA65B0FE9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0608" y="4398895"/>
            <a:ext cx="1943100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S=πr</a:t>
            </a:r>
            <a:r>
              <a:rPr lang="en-US" altLang="zh-CN" sz="20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5" name="Rectangle 379">
            <a:extLst>
              <a:ext uri="{FF2B5EF4-FFF2-40B4-BE49-F238E27FC236}">
                <a16:creationId xmlns="" xmlns:a16="http://schemas.microsoft.com/office/drawing/2014/main" id="{37140AF8-342F-44B6-B6D1-6C6E715E24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4553" y="4357838"/>
            <a:ext cx="2643206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C=2πr</a:t>
            </a:r>
            <a:r>
              <a:rPr lang="el-GR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l-GR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l-GR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π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11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849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72" grpId="0"/>
      <p:bldP spid="73" grpId="0"/>
      <p:bldP spid="74" grpId="0"/>
      <p:bldP spid="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12"/>
          <p:cNvSpPr txBox="1">
            <a:spLocks noChangeArrowheads="1"/>
          </p:cNvSpPr>
          <p:nvPr/>
        </p:nvSpPr>
        <p:spPr bwMode="auto">
          <a:xfrm>
            <a:off x="2051720" y="281866"/>
            <a:ext cx="5565994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下面各图形是怎样推导的？</a:t>
            </a:r>
          </a:p>
        </p:txBody>
      </p:sp>
      <p:sp>
        <p:nvSpPr>
          <p:cNvPr id="12" name="任意多边形 11"/>
          <p:cNvSpPr/>
          <p:nvPr>
            <p:custDataLst>
              <p:tags r:id="rId1"/>
            </p:custDataLst>
          </p:nvPr>
        </p:nvSpPr>
        <p:spPr bwMode="auto">
          <a:xfrm>
            <a:off x="500066" y="-389729"/>
            <a:ext cx="554037" cy="46166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 noProof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华康海报体W12"/>
            </a:endParaRPr>
          </a:p>
        </p:txBody>
      </p:sp>
      <p:sp>
        <p:nvSpPr>
          <p:cNvPr id="14" name="Rectangle 362"/>
          <p:cNvSpPr>
            <a:spLocks noChangeArrowheads="1"/>
          </p:cNvSpPr>
          <p:nvPr/>
        </p:nvSpPr>
        <p:spPr bwMode="auto">
          <a:xfrm>
            <a:off x="1000100" y="3253609"/>
            <a:ext cx="1571636" cy="707886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C=2(</a:t>
            </a:r>
            <a:r>
              <a:rPr lang="en-US" altLang="en-US" sz="2000" b="1" dirty="0" err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ɑ</a:t>
            </a:r>
            <a:r>
              <a:rPr lang="en-US" altLang="zh-CN" sz="2000" b="1" dirty="0" err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+b</a:t>
            </a:r>
            <a:r>
              <a:rPr lang="en-US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   </a:t>
            </a:r>
          </a:p>
          <a:p>
            <a:pPr eaLnBrk="1" hangingPunct="1"/>
            <a:r>
              <a:rPr lang="en-US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S=</a:t>
            </a:r>
            <a:r>
              <a:rPr lang="en-US" altLang="zh-CN" sz="2000" b="1" dirty="0" err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ab</a:t>
            </a:r>
            <a:endParaRPr lang="zh-CN" altLang="en-US" sz="20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363"/>
          <p:cNvSpPr>
            <a:spLocks noChangeArrowheads="1"/>
          </p:cNvSpPr>
          <p:nvPr/>
        </p:nvSpPr>
        <p:spPr bwMode="auto">
          <a:xfrm>
            <a:off x="4357686" y="822746"/>
            <a:ext cx="1500198" cy="85376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ts val="3200"/>
              </a:lnSpc>
            </a:pPr>
            <a:r>
              <a:rPr lang="en-US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C=4a    </a:t>
            </a:r>
          </a:p>
          <a:p>
            <a:pPr eaLnBrk="1" hangingPunct="1">
              <a:lnSpc>
                <a:spcPts val="3200"/>
              </a:lnSpc>
            </a:pPr>
            <a:r>
              <a:rPr lang="en-US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S=ɑ</a:t>
            </a:r>
            <a:r>
              <a:rPr lang="en-US" altLang="zh-CN" sz="2000" b="1" baseline="300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6" name="Rectangle 366"/>
          <p:cNvSpPr>
            <a:spLocks noChangeArrowheads="1"/>
          </p:cNvSpPr>
          <p:nvPr/>
        </p:nvSpPr>
        <p:spPr bwMode="auto">
          <a:xfrm>
            <a:off x="3357554" y="3031903"/>
            <a:ext cx="1096972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S=</a:t>
            </a:r>
            <a:r>
              <a:rPr lang="en-US" altLang="zh-CN" sz="2000" b="1" dirty="0" err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ɑh</a:t>
            </a:r>
            <a:endParaRPr lang="en-US" altLang="zh-CN" sz="20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Rectangle 379"/>
          <p:cNvSpPr>
            <a:spLocks noChangeArrowheads="1"/>
          </p:cNvSpPr>
          <p:nvPr/>
        </p:nvSpPr>
        <p:spPr bwMode="auto">
          <a:xfrm>
            <a:off x="3580995" y="4508034"/>
            <a:ext cx="2643206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C=2πr</a:t>
            </a:r>
            <a:r>
              <a:rPr lang="el-GR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l-GR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l-GR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π</a:t>
            </a:r>
            <a:r>
              <a:rPr lang="en-US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8" name="Rectangle 379"/>
          <p:cNvSpPr>
            <a:spLocks noChangeArrowheads="1"/>
          </p:cNvSpPr>
          <p:nvPr/>
        </p:nvSpPr>
        <p:spPr bwMode="auto">
          <a:xfrm>
            <a:off x="3609543" y="4270884"/>
            <a:ext cx="1943100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S=πr</a:t>
            </a:r>
            <a:r>
              <a:rPr lang="en-US" altLang="zh-CN" sz="2000" b="1" baseline="300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en-US" altLang="zh-CN" sz="20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Rectangle 367"/>
          <p:cNvSpPr>
            <a:spLocks noChangeArrowheads="1"/>
          </p:cNvSpPr>
          <p:nvPr/>
        </p:nvSpPr>
        <p:spPr bwMode="auto">
          <a:xfrm>
            <a:off x="5715008" y="1967725"/>
            <a:ext cx="1739914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S=ɑh÷2</a:t>
            </a:r>
          </a:p>
        </p:txBody>
      </p:sp>
      <p:sp>
        <p:nvSpPr>
          <p:cNvPr id="20" name="Rectangle 368"/>
          <p:cNvSpPr>
            <a:spLocks noChangeArrowheads="1"/>
          </p:cNvSpPr>
          <p:nvPr/>
        </p:nvSpPr>
        <p:spPr bwMode="auto">
          <a:xfrm>
            <a:off x="5715008" y="3682237"/>
            <a:ext cx="2952750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S= (</a:t>
            </a:r>
            <a:r>
              <a:rPr lang="en-US" altLang="zh-CN" sz="2000" b="1" dirty="0" err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ɑ+b</a:t>
            </a:r>
            <a:r>
              <a:rPr lang="en-US" altLang="zh-CN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)h÷2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1142976" y="2110603"/>
            <a:ext cx="1594500" cy="1095942"/>
            <a:chOff x="1357290" y="3144835"/>
            <a:chExt cx="1386395" cy="897624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1357290" y="3144835"/>
              <a:ext cx="1079500" cy="647700"/>
            </a:xfrm>
            <a:prstGeom prst="rect">
              <a:avLst/>
            </a:prstGeom>
            <a:solidFill>
              <a:srgbClr val="9CE5FC"/>
            </a:solidFill>
            <a:ln w="12700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>
              <a:off x="1357290" y="3360735"/>
              <a:ext cx="10810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Line 11"/>
            <p:cNvSpPr>
              <a:spLocks noChangeShapeType="1"/>
            </p:cNvSpPr>
            <p:nvPr/>
          </p:nvSpPr>
          <p:spPr bwMode="auto">
            <a:xfrm>
              <a:off x="1573190" y="3144835"/>
              <a:ext cx="0" cy="647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Line 12"/>
            <p:cNvSpPr>
              <a:spLocks noChangeShapeType="1"/>
            </p:cNvSpPr>
            <p:nvPr/>
          </p:nvSpPr>
          <p:spPr bwMode="auto">
            <a:xfrm>
              <a:off x="1357290" y="3576635"/>
              <a:ext cx="10810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Line 13"/>
            <p:cNvSpPr>
              <a:spLocks noChangeShapeType="1"/>
            </p:cNvSpPr>
            <p:nvPr/>
          </p:nvSpPr>
          <p:spPr bwMode="auto">
            <a:xfrm>
              <a:off x="2219302" y="3144835"/>
              <a:ext cx="0" cy="647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Line 14"/>
            <p:cNvSpPr>
              <a:spLocks noChangeShapeType="1"/>
            </p:cNvSpPr>
            <p:nvPr/>
          </p:nvSpPr>
          <p:spPr bwMode="auto">
            <a:xfrm>
              <a:off x="2003402" y="3144835"/>
              <a:ext cx="0" cy="647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Line 15"/>
            <p:cNvSpPr>
              <a:spLocks noChangeShapeType="1"/>
            </p:cNvSpPr>
            <p:nvPr/>
          </p:nvSpPr>
          <p:spPr bwMode="auto">
            <a:xfrm>
              <a:off x="1789090" y="3144835"/>
              <a:ext cx="0" cy="647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Text Box 17"/>
            <p:cNvSpPr txBox="1">
              <a:spLocks noChangeArrowheads="1"/>
            </p:cNvSpPr>
            <p:nvPr/>
          </p:nvSpPr>
          <p:spPr bwMode="auto">
            <a:xfrm>
              <a:off x="1815258" y="3714752"/>
              <a:ext cx="273462" cy="327707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33" name="Text Box 18"/>
            <p:cNvSpPr txBox="1">
              <a:spLocks noChangeArrowheads="1"/>
            </p:cNvSpPr>
            <p:nvPr/>
          </p:nvSpPr>
          <p:spPr bwMode="auto">
            <a:xfrm>
              <a:off x="2470223" y="3286124"/>
              <a:ext cx="273462" cy="327707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b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714612" y="967593"/>
            <a:ext cx="704568" cy="3114753"/>
            <a:chOff x="2857488" y="1785926"/>
            <a:chExt cx="642942" cy="3598863"/>
          </a:xfrm>
        </p:grpSpPr>
        <p:sp>
          <p:nvSpPr>
            <p:cNvPr id="35" name="Line 80"/>
            <p:cNvSpPr>
              <a:spLocks noChangeShapeType="1"/>
            </p:cNvSpPr>
            <p:nvPr/>
          </p:nvSpPr>
          <p:spPr bwMode="auto">
            <a:xfrm flipV="1">
              <a:off x="2857488" y="1785926"/>
              <a:ext cx="0" cy="1798605"/>
            </a:xfrm>
            <a:prstGeom prst="line">
              <a:avLst/>
            </a:prstGeom>
            <a:noFill/>
            <a:ln w="22225">
              <a:solidFill>
                <a:schemeClr val="accent4"/>
              </a:solidFill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Line 81"/>
            <p:cNvSpPr>
              <a:spLocks noChangeShapeType="1"/>
            </p:cNvSpPr>
            <p:nvPr/>
          </p:nvSpPr>
          <p:spPr bwMode="auto">
            <a:xfrm flipV="1">
              <a:off x="2857488" y="3584531"/>
              <a:ext cx="0" cy="1798605"/>
            </a:xfrm>
            <a:prstGeom prst="line">
              <a:avLst/>
            </a:prstGeom>
            <a:noFill/>
            <a:ln w="22225">
              <a:solidFill>
                <a:schemeClr val="accent4"/>
              </a:solidFill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Line 82"/>
            <p:cNvSpPr>
              <a:spLocks noChangeShapeType="1"/>
            </p:cNvSpPr>
            <p:nvPr/>
          </p:nvSpPr>
          <p:spPr bwMode="auto">
            <a:xfrm>
              <a:off x="2857488" y="1785926"/>
              <a:ext cx="642942" cy="0"/>
            </a:xfrm>
            <a:prstGeom prst="line">
              <a:avLst/>
            </a:prstGeom>
            <a:noFill/>
            <a:ln w="22225">
              <a:solidFill>
                <a:schemeClr val="accent4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Line 84"/>
            <p:cNvSpPr>
              <a:spLocks noChangeShapeType="1"/>
            </p:cNvSpPr>
            <p:nvPr/>
          </p:nvSpPr>
          <p:spPr bwMode="auto">
            <a:xfrm>
              <a:off x="2857488" y="5384789"/>
              <a:ext cx="642942" cy="0"/>
            </a:xfrm>
            <a:prstGeom prst="line">
              <a:avLst/>
            </a:prstGeom>
            <a:noFill/>
            <a:ln w="22225">
              <a:solidFill>
                <a:schemeClr val="accent4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Line 82"/>
            <p:cNvSpPr>
              <a:spLocks noChangeShapeType="1"/>
            </p:cNvSpPr>
            <p:nvPr/>
          </p:nvSpPr>
          <p:spPr bwMode="auto">
            <a:xfrm>
              <a:off x="2857488" y="3643314"/>
              <a:ext cx="642942" cy="0"/>
            </a:xfrm>
            <a:prstGeom prst="line">
              <a:avLst/>
            </a:prstGeom>
            <a:noFill/>
            <a:ln w="22225">
              <a:solidFill>
                <a:schemeClr val="accent4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0" name="Group 95"/>
          <p:cNvGrpSpPr/>
          <p:nvPr/>
        </p:nvGrpSpPr>
        <p:grpSpPr bwMode="auto">
          <a:xfrm>
            <a:off x="3286116" y="822746"/>
            <a:ext cx="1006477" cy="1129986"/>
            <a:chOff x="1927" y="1026"/>
            <a:chExt cx="454" cy="549"/>
          </a:xfrm>
        </p:grpSpPr>
        <p:sp>
          <p:nvSpPr>
            <p:cNvPr id="41" name="Rectangle 5"/>
            <p:cNvSpPr>
              <a:spLocks noChangeArrowheads="1"/>
            </p:cNvSpPr>
            <p:nvPr/>
          </p:nvSpPr>
          <p:spPr bwMode="auto">
            <a:xfrm>
              <a:off x="1973" y="1026"/>
              <a:ext cx="408" cy="408"/>
            </a:xfrm>
            <a:prstGeom prst="rect">
              <a:avLst/>
            </a:prstGeom>
            <a:solidFill>
              <a:srgbClr val="9CE5FC"/>
            </a:solidFill>
            <a:ln w="12700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Line 21"/>
            <p:cNvSpPr>
              <a:spLocks noChangeShapeType="1"/>
            </p:cNvSpPr>
            <p:nvPr/>
          </p:nvSpPr>
          <p:spPr bwMode="auto">
            <a:xfrm>
              <a:off x="1973" y="1162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3" name="Line 22"/>
            <p:cNvSpPr>
              <a:spLocks noChangeShapeType="1"/>
            </p:cNvSpPr>
            <p:nvPr/>
          </p:nvSpPr>
          <p:spPr bwMode="auto">
            <a:xfrm>
              <a:off x="2109" y="1026"/>
              <a:ext cx="0" cy="4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4" name="Line 23"/>
            <p:cNvSpPr>
              <a:spLocks noChangeShapeType="1"/>
            </p:cNvSpPr>
            <p:nvPr/>
          </p:nvSpPr>
          <p:spPr bwMode="auto">
            <a:xfrm>
              <a:off x="1973" y="1298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Line 24"/>
            <p:cNvSpPr>
              <a:spLocks noChangeShapeType="1"/>
            </p:cNvSpPr>
            <p:nvPr/>
          </p:nvSpPr>
          <p:spPr bwMode="auto">
            <a:xfrm>
              <a:off x="2245" y="1026"/>
              <a:ext cx="0" cy="4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Text Box 25"/>
            <p:cNvSpPr txBox="1">
              <a:spLocks noChangeArrowheads="1"/>
            </p:cNvSpPr>
            <p:nvPr/>
          </p:nvSpPr>
          <p:spPr bwMode="auto">
            <a:xfrm>
              <a:off x="2111" y="1381"/>
              <a:ext cx="142" cy="19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47" name="Rectangle 28"/>
            <p:cNvSpPr>
              <a:spLocks noChangeArrowheads="1"/>
            </p:cNvSpPr>
            <p:nvPr/>
          </p:nvSpPr>
          <p:spPr bwMode="auto">
            <a:xfrm>
              <a:off x="1927" y="1026"/>
              <a:ext cx="454" cy="454"/>
            </a:xfrm>
            <a:prstGeom prst="rect">
              <a:avLst/>
            </a:prstGeom>
            <a:solidFill>
              <a:srgbClr val="FF99FF">
                <a:alpha val="0"/>
              </a:srgbClr>
            </a:solidFill>
            <a:ln w="9525" cap="rnd" algn="ctr">
              <a:noFill/>
              <a:prstDash val="sysDot"/>
              <a:miter lim="800000"/>
            </a:ln>
          </p:spPr>
          <p:txBody>
            <a:bodyPr wrap="none" anchor="ctr"/>
            <a:lstStyle/>
            <a:p>
              <a:pPr algn="ctr"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8" name="Group 96"/>
          <p:cNvGrpSpPr/>
          <p:nvPr/>
        </p:nvGrpSpPr>
        <p:grpSpPr bwMode="auto">
          <a:xfrm>
            <a:off x="3357554" y="2110600"/>
            <a:ext cx="1259944" cy="875058"/>
            <a:chOff x="1837" y="2205"/>
            <a:chExt cx="680" cy="431"/>
          </a:xfrm>
        </p:grpSpPr>
        <p:sp>
          <p:nvSpPr>
            <p:cNvPr id="49" name="AutoShape 6"/>
            <p:cNvSpPr>
              <a:spLocks noChangeArrowheads="1"/>
            </p:cNvSpPr>
            <p:nvPr/>
          </p:nvSpPr>
          <p:spPr bwMode="auto">
            <a:xfrm>
              <a:off x="1837" y="2205"/>
              <a:ext cx="680" cy="318"/>
            </a:xfrm>
            <a:prstGeom prst="parallelogram">
              <a:avLst>
                <a:gd name="adj" fmla="val 53459"/>
              </a:avLst>
            </a:prstGeom>
            <a:solidFill>
              <a:srgbClr val="9CE5FC"/>
            </a:solidFill>
            <a:ln w="12700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0" name="Text Box 29"/>
            <p:cNvSpPr txBox="1">
              <a:spLocks noChangeArrowheads="1"/>
            </p:cNvSpPr>
            <p:nvPr/>
          </p:nvSpPr>
          <p:spPr bwMode="auto">
            <a:xfrm>
              <a:off x="1973" y="2439"/>
              <a:ext cx="181" cy="197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51" name="Line 30"/>
            <p:cNvSpPr>
              <a:spLocks noChangeShapeType="1"/>
            </p:cNvSpPr>
            <p:nvPr/>
          </p:nvSpPr>
          <p:spPr bwMode="auto">
            <a:xfrm>
              <a:off x="2030" y="2205"/>
              <a:ext cx="0" cy="3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Text Box 31"/>
            <p:cNvSpPr txBox="1">
              <a:spLocks noChangeArrowheads="1"/>
            </p:cNvSpPr>
            <p:nvPr/>
          </p:nvSpPr>
          <p:spPr bwMode="auto">
            <a:xfrm>
              <a:off x="2040" y="2275"/>
              <a:ext cx="170" cy="197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h</a:t>
              </a:r>
            </a:p>
          </p:txBody>
        </p:sp>
        <p:sp>
          <p:nvSpPr>
            <p:cNvPr id="53" name="Line 32"/>
            <p:cNvSpPr>
              <a:spLocks noChangeShapeType="1"/>
            </p:cNvSpPr>
            <p:nvPr/>
          </p:nvSpPr>
          <p:spPr bwMode="auto">
            <a:xfrm>
              <a:off x="2517" y="2205"/>
              <a:ext cx="0" cy="3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Line 33"/>
            <p:cNvSpPr>
              <a:spLocks noChangeShapeType="1"/>
            </p:cNvSpPr>
            <p:nvPr/>
          </p:nvSpPr>
          <p:spPr bwMode="auto">
            <a:xfrm>
              <a:off x="2336" y="2523"/>
              <a:ext cx="1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5" name="Group 97"/>
          <p:cNvGrpSpPr/>
          <p:nvPr/>
        </p:nvGrpSpPr>
        <p:grpSpPr bwMode="auto">
          <a:xfrm>
            <a:off x="3278428" y="3372916"/>
            <a:ext cx="1814514" cy="928687"/>
            <a:chOff x="1858" y="3263"/>
            <a:chExt cx="1008" cy="495"/>
          </a:xfrm>
        </p:grpSpPr>
        <p:sp>
          <p:nvSpPr>
            <p:cNvPr id="56" name="Oval 7"/>
            <p:cNvSpPr>
              <a:spLocks noChangeArrowheads="1"/>
            </p:cNvSpPr>
            <p:nvPr/>
          </p:nvSpPr>
          <p:spPr bwMode="auto">
            <a:xfrm>
              <a:off x="1927" y="3295"/>
              <a:ext cx="453" cy="453"/>
            </a:xfrm>
            <a:prstGeom prst="ellipse">
              <a:avLst/>
            </a:prstGeom>
            <a:solidFill>
              <a:srgbClr val="9CE5FC"/>
            </a:solidFill>
            <a:ln w="9525" algn="ctr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7" name="Line 36"/>
            <p:cNvSpPr>
              <a:spLocks noChangeShapeType="1"/>
            </p:cNvSpPr>
            <p:nvPr/>
          </p:nvSpPr>
          <p:spPr bwMode="auto">
            <a:xfrm>
              <a:off x="2154" y="3521"/>
              <a:ext cx="0" cy="227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8" name="Text Box 38"/>
            <p:cNvSpPr txBox="1">
              <a:spLocks noChangeArrowheads="1"/>
            </p:cNvSpPr>
            <p:nvPr/>
          </p:nvSpPr>
          <p:spPr bwMode="auto">
            <a:xfrm>
              <a:off x="2166" y="3318"/>
              <a:ext cx="175" cy="213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r</a:t>
              </a:r>
            </a:p>
          </p:txBody>
        </p:sp>
        <p:grpSp>
          <p:nvGrpSpPr>
            <p:cNvPr id="59" name="Group 39"/>
            <p:cNvGrpSpPr/>
            <p:nvPr/>
          </p:nvGrpSpPr>
          <p:grpSpPr bwMode="auto">
            <a:xfrm>
              <a:off x="2133" y="3509"/>
              <a:ext cx="733" cy="249"/>
              <a:chOff x="2238" y="2160"/>
              <a:chExt cx="718" cy="227"/>
            </a:xfrm>
          </p:grpSpPr>
          <p:grpSp>
            <p:nvGrpSpPr>
              <p:cNvPr id="61" name="Group 40"/>
              <p:cNvGrpSpPr>
                <a:grpSpLocks noChangeAspect="1"/>
              </p:cNvGrpSpPr>
              <p:nvPr/>
            </p:nvGrpSpPr>
            <p:grpSpPr bwMode="auto">
              <a:xfrm>
                <a:off x="2239" y="2160"/>
                <a:ext cx="704" cy="215"/>
                <a:chOff x="1399" y="1316"/>
                <a:chExt cx="2847" cy="866"/>
              </a:xfrm>
            </p:grpSpPr>
            <p:sp>
              <p:nvSpPr>
                <p:cNvPr id="72" name="Arc 41"/>
                <p:cNvSpPr>
                  <a:spLocks noChangeAspect="1"/>
                </p:cNvSpPr>
                <p:nvPr/>
              </p:nvSpPr>
              <p:spPr bwMode="auto">
                <a:xfrm rot="-660000">
                  <a:off x="3235" y="1322"/>
                  <a:ext cx="331" cy="852"/>
                </a:xfrm>
                <a:custGeom>
                  <a:avLst/>
                  <a:gdLst>
                    <a:gd name="T0" fmla="*/ 0 w 8551"/>
                    <a:gd name="T1" fmla="*/ 0 h 21600"/>
                    <a:gd name="T2" fmla="*/ 1 w 8551"/>
                    <a:gd name="T3" fmla="*/ 0 h 21600"/>
                    <a:gd name="T4" fmla="*/ 0 w 8551"/>
                    <a:gd name="T5" fmla="*/ 1 h 21600"/>
                    <a:gd name="T6" fmla="*/ 0 60000 65536"/>
                    <a:gd name="T7" fmla="*/ 0 60000 65536"/>
                    <a:gd name="T8" fmla="*/ 0 60000 65536"/>
                    <a:gd name="T9" fmla="*/ 0 w 8551"/>
                    <a:gd name="T10" fmla="*/ 0 h 21600"/>
                    <a:gd name="T11" fmla="*/ 8551 w 855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551" h="21600" fill="none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</a:path>
                    <a:path w="8551" h="21600" stroke="0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  <a:lnTo>
                        <a:pt x="0" y="2160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5BDAEB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3" name="Arc 42"/>
                <p:cNvSpPr>
                  <a:spLocks noChangeAspect="1"/>
                </p:cNvSpPr>
                <p:nvPr/>
              </p:nvSpPr>
              <p:spPr bwMode="auto">
                <a:xfrm rot="-660000">
                  <a:off x="2899" y="1316"/>
                  <a:ext cx="331" cy="852"/>
                </a:xfrm>
                <a:custGeom>
                  <a:avLst/>
                  <a:gdLst>
                    <a:gd name="T0" fmla="*/ 0 w 8551"/>
                    <a:gd name="T1" fmla="*/ 0 h 21600"/>
                    <a:gd name="T2" fmla="*/ 1 w 8551"/>
                    <a:gd name="T3" fmla="*/ 0 h 21600"/>
                    <a:gd name="T4" fmla="*/ 0 w 8551"/>
                    <a:gd name="T5" fmla="*/ 1 h 21600"/>
                    <a:gd name="T6" fmla="*/ 0 60000 65536"/>
                    <a:gd name="T7" fmla="*/ 0 60000 65536"/>
                    <a:gd name="T8" fmla="*/ 0 60000 65536"/>
                    <a:gd name="T9" fmla="*/ 0 w 8551"/>
                    <a:gd name="T10" fmla="*/ 0 h 21600"/>
                    <a:gd name="T11" fmla="*/ 8551 w 855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551" h="21600" fill="none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</a:path>
                    <a:path w="8551" h="21600" stroke="0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  <a:lnTo>
                        <a:pt x="0" y="2160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5BDAEB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5" name="Arc 43"/>
                <p:cNvSpPr>
                  <a:spLocks noChangeAspect="1"/>
                </p:cNvSpPr>
                <p:nvPr/>
              </p:nvSpPr>
              <p:spPr bwMode="auto">
                <a:xfrm rot="-660000">
                  <a:off x="3574" y="1326"/>
                  <a:ext cx="331" cy="852"/>
                </a:xfrm>
                <a:custGeom>
                  <a:avLst/>
                  <a:gdLst>
                    <a:gd name="T0" fmla="*/ 0 w 8551"/>
                    <a:gd name="T1" fmla="*/ 0 h 21600"/>
                    <a:gd name="T2" fmla="*/ 1 w 8551"/>
                    <a:gd name="T3" fmla="*/ 0 h 21600"/>
                    <a:gd name="T4" fmla="*/ 0 w 8551"/>
                    <a:gd name="T5" fmla="*/ 1 h 21600"/>
                    <a:gd name="T6" fmla="*/ 0 60000 65536"/>
                    <a:gd name="T7" fmla="*/ 0 60000 65536"/>
                    <a:gd name="T8" fmla="*/ 0 60000 65536"/>
                    <a:gd name="T9" fmla="*/ 0 w 8551"/>
                    <a:gd name="T10" fmla="*/ 0 h 21600"/>
                    <a:gd name="T11" fmla="*/ 8551 w 855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551" h="21600" fill="none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</a:path>
                    <a:path w="8551" h="21600" stroke="0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  <a:lnTo>
                        <a:pt x="0" y="2160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5BDAEB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6" name="Arc 44"/>
                <p:cNvSpPr>
                  <a:spLocks noChangeAspect="1"/>
                </p:cNvSpPr>
                <p:nvPr/>
              </p:nvSpPr>
              <p:spPr bwMode="auto">
                <a:xfrm rot="-660000">
                  <a:off x="3915" y="1330"/>
                  <a:ext cx="331" cy="852"/>
                </a:xfrm>
                <a:custGeom>
                  <a:avLst/>
                  <a:gdLst>
                    <a:gd name="T0" fmla="*/ 0 w 8551"/>
                    <a:gd name="T1" fmla="*/ 0 h 21600"/>
                    <a:gd name="T2" fmla="*/ 1 w 8551"/>
                    <a:gd name="T3" fmla="*/ 0 h 21600"/>
                    <a:gd name="T4" fmla="*/ 0 w 8551"/>
                    <a:gd name="T5" fmla="*/ 1 h 21600"/>
                    <a:gd name="T6" fmla="*/ 0 60000 65536"/>
                    <a:gd name="T7" fmla="*/ 0 60000 65536"/>
                    <a:gd name="T8" fmla="*/ 0 60000 65536"/>
                    <a:gd name="T9" fmla="*/ 0 w 8551"/>
                    <a:gd name="T10" fmla="*/ 0 h 21600"/>
                    <a:gd name="T11" fmla="*/ 8551 w 855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551" h="21600" fill="none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</a:path>
                    <a:path w="8551" h="21600" stroke="0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  <a:lnTo>
                        <a:pt x="0" y="2160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5BDAEB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7" name="Arc 45"/>
                <p:cNvSpPr>
                  <a:spLocks noChangeAspect="1"/>
                </p:cNvSpPr>
                <p:nvPr/>
              </p:nvSpPr>
              <p:spPr bwMode="auto">
                <a:xfrm rot="660000" flipH="1">
                  <a:off x="2076" y="1318"/>
                  <a:ext cx="331" cy="852"/>
                </a:xfrm>
                <a:custGeom>
                  <a:avLst/>
                  <a:gdLst>
                    <a:gd name="T0" fmla="*/ 0 w 8551"/>
                    <a:gd name="T1" fmla="*/ 0 h 21600"/>
                    <a:gd name="T2" fmla="*/ 1 w 8551"/>
                    <a:gd name="T3" fmla="*/ 0 h 21600"/>
                    <a:gd name="T4" fmla="*/ 0 w 8551"/>
                    <a:gd name="T5" fmla="*/ 1 h 21600"/>
                    <a:gd name="T6" fmla="*/ 0 60000 65536"/>
                    <a:gd name="T7" fmla="*/ 0 60000 65536"/>
                    <a:gd name="T8" fmla="*/ 0 60000 65536"/>
                    <a:gd name="T9" fmla="*/ 0 w 8551"/>
                    <a:gd name="T10" fmla="*/ 0 h 21600"/>
                    <a:gd name="T11" fmla="*/ 8551 w 855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551" h="21600" fill="none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</a:path>
                    <a:path w="8551" h="21600" stroke="0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  <a:lnTo>
                        <a:pt x="0" y="2160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5BDAEB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8" name="Arc 46"/>
                <p:cNvSpPr>
                  <a:spLocks noChangeAspect="1"/>
                </p:cNvSpPr>
                <p:nvPr/>
              </p:nvSpPr>
              <p:spPr bwMode="auto">
                <a:xfrm rot="660000" flipH="1">
                  <a:off x="2413" y="1317"/>
                  <a:ext cx="331" cy="852"/>
                </a:xfrm>
                <a:custGeom>
                  <a:avLst/>
                  <a:gdLst>
                    <a:gd name="T0" fmla="*/ 0 w 8551"/>
                    <a:gd name="T1" fmla="*/ 0 h 21600"/>
                    <a:gd name="T2" fmla="*/ 1 w 8551"/>
                    <a:gd name="T3" fmla="*/ 0 h 21600"/>
                    <a:gd name="T4" fmla="*/ 0 w 8551"/>
                    <a:gd name="T5" fmla="*/ 1 h 21600"/>
                    <a:gd name="T6" fmla="*/ 0 60000 65536"/>
                    <a:gd name="T7" fmla="*/ 0 60000 65536"/>
                    <a:gd name="T8" fmla="*/ 0 60000 65536"/>
                    <a:gd name="T9" fmla="*/ 0 w 8551"/>
                    <a:gd name="T10" fmla="*/ 0 h 21600"/>
                    <a:gd name="T11" fmla="*/ 8551 w 855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551" h="21600" fill="none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</a:path>
                    <a:path w="8551" h="21600" stroke="0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  <a:lnTo>
                        <a:pt x="0" y="2160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5BDAEB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9" name="Arc 47"/>
                <p:cNvSpPr>
                  <a:spLocks noChangeAspect="1"/>
                </p:cNvSpPr>
                <p:nvPr/>
              </p:nvSpPr>
              <p:spPr bwMode="auto">
                <a:xfrm rot="660000" flipH="1">
                  <a:off x="1737" y="1322"/>
                  <a:ext cx="331" cy="852"/>
                </a:xfrm>
                <a:custGeom>
                  <a:avLst/>
                  <a:gdLst>
                    <a:gd name="T0" fmla="*/ 0 w 8551"/>
                    <a:gd name="T1" fmla="*/ 0 h 21600"/>
                    <a:gd name="T2" fmla="*/ 1 w 8551"/>
                    <a:gd name="T3" fmla="*/ 0 h 21600"/>
                    <a:gd name="T4" fmla="*/ 0 w 8551"/>
                    <a:gd name="T5" fmla="*/ 1 h 21600"/>
                    <a:gd name="T6" fmla="*/ 0 60000 65536"/>
                    <a:gd name="T7" fmla="*/ 0 60000 65536"/>
                    <a:gd name="T8" fmla="*/ 0 60000 65536"/>
                    <a:gd name="T9" fmla="*/ 0 w 8551"/>
                    <a:gd name="T10" fmla="*/ 0 h 21600"/>
                    <a:gd name="T11" fmla="*/ 8551 w 855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551" h="21600" fill="none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</a:path>
                    <a:path w="8551" h="21600" stroke="0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  <a:lnTo>
                        <a:pt x="0" y="2160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5BDAEB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0" name="Arc 48"/>
                <p:cNvSpPr>
                  <a:spLocks noChangeAspect="1"/>
                </p:cNvSpPr>
                <p:nvPr/>
              </p:nvSpPr>
              <p:spPr bwMode="auto">
                <a:xfrm rot="660000" flipH="1">
                  <a:off x="1399" y="1328"/>
                  <a:ext cx="331" cy="852"/>
                </a:xfrm>
                <a:custGeom>
                  <a:avLst/>
                  <a:gdLst>
                    <a:gd name="T0" fmla="*/ 0 w 8551"/>
                    <a:gd name="T1" fmla="*/ 0 h 21600"/>
                    <a:gd name="T2" fmla="*/ 1 w 8551"/>
                    <a:gd name="T3" fmla="*/ 0 h 21600"/>
                    <a:gd name="T4" fmla="*/ 0 w 8551"/>
                    <a:gd name="T5" fmla="*/ 1 h 21600"/>
                    <a:gd name="T6" fmla="*/ 0 60000 65536"/>
                    <a:gd name="T7" fmla="*/ 0 60000 65536"/>
                    <a:gd name="T8" fmla="*/ 0 60000 65536"/>
                    <a:gd name="T9" fmla="*/ 0 w 8551"/>
                    <a:gd name="T10" fmla="*/ 0 h 21600"/>
                    <a:gd name="T11" fmla="*/ 8551 w 8551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551" h="21600" fill="none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</a:path>
                    <a:path w="8551" h="21600" stroke="0" extrusionOk="0">
                      <a:moveTo>
                        <a:pt x="27" y="0"/>
                      </a:moveTo>
                      <a:cubicBezTo>
                        <a:pt x="2959" y="3"/>
                        <a:pt x="5859" y="604"/>
                        <a:pt x="8551" y="1764"/>
                      </a:cubicBezTo>
                      <a:lnTo>
                        <a:pt x="0" y="2160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5BDAEB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62" name="Arc 49"/>
              <p:cNvSpPr>
                <a:spLocks noChangeAspect="1"/>
              </p:cNvSpPr>
              <p:nvPr/>
            </p:nvSpPr>
            <p:spPr bwMode="auto">
              <a:xfrm rot="660000" flipV="1">
                <a:off x="2656" y="2174"/>
                <a:ext cx="82" cy="212"/>
              </a:xfrm>
              <a:custGeom>
                <a:avLst/>
                <a:gdLst>
                  <a:gd name="T0" fmla="*/ 0 w 8551"/>
                  <a:gd name="T1" fmla="*/ 0 h 21600"/>
                  <a:gd name="T2" fmla="*/ 0 w 8551"/>
                  <a:gd name="T3" fmla="*/ 0 h 21600"/>
                  <a:gd name="T4" fmla="*/ 0 w 855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8551"/>
                  <a:gd name="T10" fmla="*/ 0 h 21600"/>
                  <a:gd name="T11" fmla="*/ 8551 w 855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51" h="21600" fill="none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</a:path>
                  <a:path w="8551" h="21600" stroke="0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  <a:lnTo>
                      <a:pt x="0" y="2160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3" name="Arc 50"/>
              <p:cNvSpPr>
                <a:spLocks noChangeAspect="1"/>
              </p:cNvSpPr>
              <p:nvPr/>
            </p:nvSpPr>
            <p:spPr bwMode="auto">
              <a:xfrm rot="660000" flipV="1">
                <a:off x="2572" y="2175"/>
                <a:ext cx="83" cy="212"/>
              </a:xfrm>
              <a:custGeom>
                <a:avLst/>
                <a:gdLst>
                  <a:gd name="T0" fmla="*/ 0 w 8551"/>
                  <a:gd name="T1" fmla="*/ 0 h 21600"/>
                  <a:gd name="T2" fmla="*/ 0 w 8551"/>
                  <a:gd name="T3" fmla="*/ 0 h 21600"/>
                  <a:gd name="T4" fmla="*/ 0 w 855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8551"/>
                  <a:gd name="T10" fmla="*/ 0 h 21600"/>
                  <a:gd name="T11" fmla="*/ 8551 w 855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51" h="21600" fill="none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</a:path>
                  <a:path w="8551" h="21600" stroke="0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  <a:lnTo>
                      <a:pt x="0" y="2160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4" name="Arc 51"/>
              <p:cNvSpPr>
                <a:spLocks noChangeAspect="1"/>
              </p:cNvSpPr>
              <p:nvPr/>
            </p:nvSpPr>
            <p:spPr bwMode="auto">
              <a:xfrm rot="660000" flipV="1">
                <a:off x="2740" y="2173"/>
                <a:ext cx="82" cy="212"/>
              </a:xfrm>
              <a:custGeom>
                <a:avLst/>
                <a:gdLst>
                  <a:gd name="T0" fmla="*/ 0 w 8551"/>
                  <a:gd name="T1" fmla="*/ 0 h 21600"/>
                  <a:gd name="T2" fmla="*/ 0 w 8551"/>
                  <a:gd name="T3" fmla="*/ 0 h 21600"/>
                  <a:gd name="T4" fmla="*/ 0 w 855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8551"/>
                  <a:gd name="T10" fmla="*/ 0 h 21600"/>
                  <a:gd name="T11" fmla="*/ 8551 w 855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51" h="21600" fill="none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</a:path>
                  <a:path w="8551" h="21600" stroke="0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  <a:lnTo>
                      <a:pt x="0" y="2160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5" name="Arc 52"/>
              <p:cNvSpPr>
                <a:spLocks noChangeAspect="1"/>
              </p:cNvSpPr>
              <p:nvPr/>
            </p:nvSpPr>
            <p:spPr bwMode="auto">
              <a:xfrm rot="660000" flipV="1">
                <a:off x="2825" y="2172"/>
                <a:ext cx="82" cy="212"/>
              </a:xfrm>
              <a:custGeom>
                <a:avLst/>
                <a:gdLst>
                  <a:gd name="T0" fmla="*/ 0 w 8551"/>
                  <a:gd name="T1" fmla="*/ 0 h 21600"/>
                  <a:gd name="T2" fmla="*/ 0 w 8551"/>
                  <a:gd name="T3" fmla="*/ 0 h 21600"/>
                  <a:gd name="T4" fmla="*/ 0 w 855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8551"/>
                  <a:gd name="T10" fmla="*/ 0 h 21600"/>
                  <a:gd name="T11" fmla="*/ 8551 w 855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51" h="21600" fill="none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</a:path>
                  <a:path w="8551" h="21600" stroke="0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  <a:lnTo>
                      <a:pt x="0" y="2160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6" name="Arc 53"/>
              <p:cNvSpPr>
                <a:spLocks noChangeAspect="1"/>
              </p:cNvSpPr>
              <p:nvPr/>
            </p:nvSpPr>
            <p:spPr bwMode="auto">
              <a:xfrm rot="-660000" flipH="1" flipV="1">
                <a:off x="2368" y="2175"/>
                <a:ext cx="82" cy="212"/>
              </a:xfrm>
              <a:custGeom>
                <a:avLst/>
                <a:gdLst>
                  <a:gd name="T0" fmla="*/ 0 w 8551"/>
                  <a:gd name="T1" fmla="*/ 0 h 21600"/>
                  <a:gd name="T2" fmla="*/ 0 w 8551"/>
                  <a:gd name="T3" fmla="*/ 0 h 21600"/>
                  <a:gd name="T4" fmla="*/ 0 w 855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8551"/>
                  <a:gd name="T10" fmla="*/ 0 h 21600"/>
                  <a:gd name="T11" fmla="*/ 8551 w 855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51" h="21600" fill="none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</a:path>
                  <a:path w="8551" h="21600" stroke="0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  <a:lnTo>
                      <a:pt x="0" y="2160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7" name="Arc 54"/>
              <p:cNvSpPr>
                <a:spLocks noChangeAspect="1"/>
              </p:cNvSpPr>
              <p:nvPr/>
            </p:nvSpPr>
            <p:spPr bwMode="auto">
              <a:xfrm rot="-660000" flipH="1" flipV="1">
                <a:off x="2452" y="2175"/>
                <a:ext cx="82" cy="212"/>
              </a:xfrm>
              <a:custGeom>
                <a:avLst/>
                <a:gdLst>
                  <a:gd name="T0" fmla="*/ 0 w 8551"/>
                  <a:gd name="T1" fmla="*/ 0 h 21600"/>
                  <a:gd name="T2" fmla="*/ 0 w 8551"/>
                  <a:gd name="T3" fmla="*/ 0 h 21600"/>
                  <a:gd name="T4" fmla="*/ 0 w 855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8551"/>
                  <a:gd name="T10" fmla="*/ 0 h 21600"/>
                  <a:gd name="T11" fmla="*/ 8551 w 855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51" h="21600" fill="none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</a:path>
                  <a:path w="8551" h="21600" stroke="0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  <a:lnTo>
                      <a:pt x="0" y="2160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8" name="Arc 55"/>
              <p:cNvSpPr>
                <a:spLocks noChangeAspect="1"/>
              </p:cNvSpPr>
              <p:nvPr/>
            </p:nvSpPr>
            <p:spPr bwMode="auto">
              <a:xfrm rot="-660000" flipH="1" flipV="1">
                <a:off x="2284" y="2174"/>
                <a:ext cx="82" cy="212"/>
              </a:xfrm>
              <a:custGeom>
                <a:avLst/>
                <a:gdLst>
                  <a:gd name="T0" fmla="*/ 0 w 8551"/>
                  <a:gd name="T1" fmla="*/ 0 h 21600"/>
                  <a:gd name="T2" fmla="*/ 0 w 8551"/>
                  <a:gd name="T3" fmla="*/ 0 h 21600"/>
                  <a:gd name="T4" fmla="*/ 0 w 855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8551"/>
                  <a:gd name="T10" fmla="*/ 0 h 21600"/>
                  <a:gd name="T11" fmla="*/ 8551 w 855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51" h="21600" fill="none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</a:path>
                  <a:path w="8551" h="21600" stroke="0" extrusionOk="0">
                    <a:moveTo>
                      <a:pt x="27" y="0"/>
                    </a:moveTo>
                    <a:cubicBezTo>
                      <a:pt x="2959" y="3"/>
                      <a:pt x="5859" y="604"/>
                      <a:pt x="8551" y="1764"/>
                    </a:cubicBezTo>
                    <a:lnTo>
                      <a:pt x="0" y="2160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9" name="Arc 56"/>
              <p:cNvSpPr>
                <a:spLocks noChangeAspect="1"/>
              </p:cNvSpPr>
              <p:nvPr/>
            </p:nvSpPr>
            <p:spPr bwMode="auto">
              <a:xfrm rot="-660000" flipH="1" flipV="1">
                <a:off x="2238" y="2169"/>
                <a:ext cx="44" cy="212"/>
              </a:xfrm>
              <a:custGeom>
                <a:avLst/>
                <a:gdLst>
                  <a:gd name="T0" fmla="*/ 0 w 4594"/>
                  <a:gd name="T1" fmla="*/ 0 h 21600"/>
                  <a:gd name="T2" fmla="*/ 0 w 4594"/>
                  <a:gd name="T3" fmla="*/ 0 h 21600"/>
                  <a:gd name="T4" fmla="*/ 0 w 459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594"/>
                  <a:gd name="T10" fmla="*/ 0 h 21600"/>
                  <a:gd name="T11" fmla="*/ 4594 w 459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94" h="21600" fill="none" extrusionOk="0">
                    <a:moveTo>
                      <a:pt x="27" y="0"/>
                    </a:moveTo>
                    <a:cubicBezTo>
                      <a:pt x="1563" y="2"/>
                      <a:pt x="3093" y="167"/>
                      <a:pt x="4593" y="494"/>
                    </a:cubicBezTo>
                  </a:path>
                  <a:path w="4594" h="21600" stroke="0" extrusionOk="0">
                    <a:moveTo>
                      <a:pt x="27" y="0"/>
                    </a:moveTo>
                    <a:cubicBezTo>
                      <a:pt x="1563" y="2"/>
                      <a:pt x="3093" y="167"/>
                      <a:pt x="4593" y="494"/>
                    </a:cubicBezTo>
                    <a:lnTo>
                      <a:pt x="0" y="2160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0" name="Arc 57"/>
              <p:cNvSpPr>
                <a:spLocks noChangeAspect="1"/>
              </p:cNvSpPr>
              <p:nvPr/>
            </p:nvSpPr>
            <p:spPr bwMode="auto">
              <a:xfrm rot="-660000" flipH="1" flipV="1">
                <a:off x="2874" y="2173"/>
                <a:ext cx="82" cy="209"/>
              </a:xfrm>
              <a:custGeom>
                <a:avLst/>
                <a:gdLst>
                  <a:gd name="T0" fmla="*/ 0 w 8551"/>
                  <a:gd name="T1" fmla="*/ 0 h 21300"/>
                  <a:gd name="T2" fmla="*/ 0 w 8551"/>
                  <a:gd name="T3" fmla="*/ 0 h 21300"/>
                  <a:gd name="T4" fmla="*/ 0 w 8551"/>
                  <a:gd name="T5" fmla="*/ 0 h 21300"/>
                  <a:gd name="T6" fmla="*/ 0 60000 65536"/>
                  <a:gd name="T7" fmla="*/ 0 60000 65536"/>
                  <a:gd name="T8" fmla="*/ 0 60000 65536"/>
                  <a:gd name="T9" fmla="*/ 0 w 8551"/>
                  <a:gd name="T10" fmla="*/ 0 h 21300"/>
                  <a:gd name="T11" fmla="*/ 8551 w 8551"/>
                  <a:gd name="T12" fmla="*/ 21300 h 213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51" h="21300" fill="none" extrusionOk="0">
                    <a:moveTo>
                      <a:pt x="3589" y="0"/>
                    </a:moveTo>
                    <a:cubicBezTo>
                      <a:pt x="5296" y="288"/>
                      <a:pt x="6962" y="779"/>
                      <a:pt x="8551" y="1464"/>
                    </a:cubicBezTo>
                  </a:path>
                  <a:path w="8551" h="21300" stroke="0" extrusionOk="0">
                    <a:moveTo>
                      <a:pt x="3589" y="0"/>
                    </a:moveTo>
                    <a:cubicBezTo>
                      <a:pt x="5296" y="288"/>
                      <a:pt x="6962" y="779"/>
                      <a:pt x="8551" y="1464"/>
                    </a:cubicBezTo>
                    <a:lnTo>
                      <a:pt x="0" y="21300"/>
                    </a:lnTo>
                    <a:lnTo>
                      <a:pt x="3589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1858" y="3263"/>
              <a:ext cx="544" cy="454"/>
            </a:xfrm>
            <a:prstGeom prst="rect">
              <a:avLst/>
            </a:prstGeom>
            <a:solidFill>
              <a:srgbClr val="FF99FF">
                <a:alpha val="0"/>
              </a:srgbClr>
            </a:solidFill>
            <a:ln w="9525" cap="rnd" algn="ctr">
              <a:noFill/>
              <a:prstDash val="sysDot"/>
              <a:miter lim="800000"/>
            </a:ln>
          </p:spPr>
          <p:txBody>
            <a:bodyPr wrap="none" anchor="ctr"/>
            <a:lstStyle/>
            <a:p>
              <a:pPr algn="ctr"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500562" y="1467659"/>
            <a:ext cx="1143008" cy="2027227"/>
            <a:chOff x="4714876" y="2214554"/>
            <a:chExt cx="1071570" cy="2455855"/>
          </a:xfrm>
        </p:grpSpPr>
        <p:sp>
          <p:nvSpPr>
            <p:cNvPr id="82" name="Line 80"/>
            <p:cNvSpPr>
              <a:spLocks noChangeShapeType="1"/>
            </p:cNvSpPr>
            <p:nvPr/>
          </p:nvSpPr>
          <p:spPr bwMode="auto">
            <a:xfrm flipV="1">
              <a:off x="5357818" y="2214554"/>
              <a:ext cx="0" cy="1227363"/>
            </a:xfrm>
            <a:prstGeom prst="line">
              <a:avLst/>
            </a:prstGeom>
            <a:noFill/>
            <a:ln w="22225">
              <a:solidFill>
                <a:schemeClr val="accent4"/>
              </a:solidFill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3" name="Line 81"/>
            <p:cNvSpPr>
              <a:spLocks noChangeShapeType="1"/>
            </p:cNvSpPr>
            <p:nvPr/>
          </p:nvSpPr>
          <p:spPr bwMode="auto">
            <a:xfrm flipV="1">
              <a:off x="5357818" y="3441917"/>
              <a:ext cx="0" cy="1227363"/>
            </a:xfrm>
            <a:prstGeom prst="line">
              <a:avLst/>
            </a:prstGeom>
            <a:noFill/>
            <a:ln w="22225">
              <a:solidFill>
                <a:schemeClr val="accent4"/>
              </a:solidFill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4" name="Line 82"/>
            <p:cNvSpPr>
              <a:spLocks noChangeShapeType="1"/>
            </p:cNvSpPr>
            <p:nvPr/>
          </p:nvSpPr>
          <p:spPr bwMode="auto">
            <a:xfrm>
              <a:off x="5357818" y="2214554"/>
              <a:ext cx="428628" cy="0"/>
            </a:xfrm>
            <a:prstGeom prst="line">
              <a:avLst/>
            </a:prstGeom>
            <a:noFill/>
            <a:ln w="22225">
              <a:solidFill>
                <a:schemeClr val="accent4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5" name="Line 84"/>
            <p:cNvSpPr>
              <a:spLocks noChangeShapeType="1"/>
            </p:cNvSpPr>
            <p:nvPr/>
          </p:nvSpPr>
          <p:spPr bwMode="auto">
            <a:xfrm>
              <a:off x="5357818" y="4670409"/>
              <a:ext cx="428628" cy="0"/>
            </a:xfrm>
            <a:prstGeom prst="line">
              <a:avLst/>
            </a:prstGeom>
            <a:noFill/>
            <a:ln w="22225">
              <a:solidFill>
                <a:schemeClr val="accent4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6" name="Line 82"/>
            <p:cNvSpPr>
              <a:spLocks noChangeShapeType="1"/>
            </p:cNvSpPr>
            <p:nvPr/>
          </p:nvSpPr>
          <p:spPr bwMode="auto">
            <a:xfrm>
              <a:off x="4714876" y="3643314"/>
              <a:ext cx="642942" cy="0"/>
            </a:xfrm>
            <a:prstGeom prst="line">
              <a:avLst/>
            </a:prstGeom>
            <a:noFill/>
            <a:ln w="22225">
              <a:solidFill>
                <a:schemeClr val="accent4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8" name="Group 98"/>
          <p:cNvGrpSpPr/>
          <p:nvPr/>
        </p:nvGrpSpPr>
        <p:grpSpPr bwMode="auto">
          <a:xfrm>
            <a:off x="5715008" y="1110469"/>
            <a:ext cx="1705282" cy="1026561"/>
            <a:chOff x="3334" y="1614"/>
            <a:chExt cx="909" cy="523"/>
          </a:xfrm>
        </p:grpSpPr>
        <p:sp>
          <p:nvSpPr>
            <p:cNvPr id="89" name="AutoShape 8"/>
            <p:cNvSpPr>
              <a:spLocks noChangeArrowheads="1"/>
            </p:cNvSpPr>
            <p:nvPr/>
          </p:nvSpPr>
          <p:spPr bwMode="auto">
            <a:xfrm>
              <a:off x="3334" y="1616"/>
              <a:ext cx="680" cy="317"/>
            </a:xfrm>
            <a:prstGeom prst="triangle">
              <a:avLst>
                <a:gd name="adj" fmla="val 32500"/>
              </a:avLst>
            </a:prstGeom>
            <a:solidFill>
              <a:srgbClr val="9CE5FC"/>
            </a:solidFill>
            <a:ln w="12700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 eaLnBrk="1" hangingPunct="1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0" name="Text Box 61"/>
            <p:cNvSpPr txBox="1">
              <a:spLocks noChangeArrowheads="1"/>
            </p:cNvSpPr>
            <p:nvPr/>
          </p:nvSpPr>
          <p:spPr bwMode="auto">
            <a:xfrm>
              <a:off x="3536" y="1933"/>
              <a:ext cx="168" cy="20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91" name="Text Box 62"/>
            <p:cNvSpPr txBox="1">
              <a:spLocks noChangeArrowheads="1"/>
            </p:cNvSpPr>
            <p:nvPr/>
          </p:nvSpPr>
          <p:spPr bwMode="auto">
            <a:xfrm>
              <a:off x="3530" y="1674"/>
              <a:ext cx="168" cy="204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h</a:t>
              </a:r>
            </a:p>
          </p:txBody>
        </p:sp>
        <p:sp>
          <p:nvSpPr>
            <p:cNvPr id="92" name="Line 63"/>
            <p:cNvSpPr>
              <a:spLocks noChangeShapeType="1"/>
            </p:cNvSpPr>
            <p:nvPr/>
          </p:nvSpPr>
          <p:spPr bwMode="auto">
            <a:xfrm>
              <a:off x="3552" y="1616"/>
              <a:ext cx="0" cy="3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5" name="Line 64"/>
            <p:cNvSpPr>
              <a:spLocks noChangeShapeType="1"/>
            </p:cNvSpPr>
            <p:nvPr/>
          </p:nvSpPr>
          <p:spPr bwMode="auto">
            <a:xfrm>
              <a:off x="3554" y="1614"/>
              <a:ext cx="6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6" name="Line 65"/>
            <p:cNvSpPr>
              <a:spLocks noChangeShapeType="1"/>
            </p:cNvSpPr>
            <p:nvPr/>
          </p:nvSpPr>
          <p:spPr bwMode="auto">
            <a:xfrm flipV="1">
              <a:off x="4023" y="1617"/>
              <a:ext cx="220" cy="3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7" name="Group 99"/>
          <p:cNvGrpSpPr/>
          <p:nvPr/>
        </p:nvGrpSpPr>
        <p:grpSpPr bwMode="auto">
          <a:xfrm>
            <a:off x="5786446" y="2539230"/>
            <a:ext cx="2090786" cy="1231143"/>
            <a:chOff x="3288" y="2562"/>
            <a:chExt cx="1221" cy="665"/>
          </a:xfrm>
        </p:grpSpPr>
        <p:sp>
          <p:nvSpPr>
            <p:cNvPr id="98" name="AutoShape 9"/>
            <p:cNvSpPr>
              <a:spLocks noChangeArrowheads="1"/>
            </p:cNvSpPr>
            <p:nvPr/>
          </p:nvSpPr>
          <p:spPr bwMode="auto">
            <a:xfrm flipV="1">
              <a:off x="3288" y="2750"/>
              <a:ext cx="680" cy="317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066 w 21600"/>
                <a:gd name="T13" fmla="*/ 4088 h 21600"/>
                <a:gd name="T14" fmla="*/ 17534 w 21600"/>
                <a:gd name="T15" fmla="*/ 1751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510" y="21600"/>
                  </a:lnTo>
                  <a:lnTo>
                    <a:pt x="1709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E5FC"/>
            </a:solidFill>
            <a:ln w="12700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9" name="Text Box 69"/>
            <p:cNvSpPr txBox="1">
              <a:spLocks noChangeArrowheads="1"/>
            </p:cNvSpPr>
            <p:nvPr/>
          </p:nvSpPr>
          <p:spPr bwMode="auto">
            <a:xfrm>
              <a:off x="3562" y="2562"/>
              <a:ext cx="184" cy="21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100" name="Text Box 70"/>
            <p:cNvSpPr txBox="1">
              <a:spLocks noChangeArrowheads="1"/>
            </p:cNvSpPr>
            <p:nvPr/>
          </p:nvSpPr>
          <p:spPr bwMode="auto">
            <a:xfrm>
              <a:off x="3564" y="3011"/>
              <a:ext cx="184" cy="21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01" name="Line 71"/>
            <p:cNvSpPr>
              <a:spLocks noChangeShapeType="1"/>
            </p:cNvSpPr>
            <p:nvPr/>
          </p:nvSpPr>
          <p:spPr bwMode="auto">
            <a:xfrm>
              <a:off x="3438" y="2750"/>
              <a:ext cx="0" cy="3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" name="Text Box 72"/>
            <p:cNvSpPr txBox="1">
              <a:spLocks noChangeArrowheads="1"/>
            </p:cNvSpPr>
            <p:nvPr/>
          </p:nvSpPr>
          <p:spPr bwMode="auto">
            <a:xfrm>
              <a:off x="3429" y="2795"/>
              <a:ext cx="184" cy="216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h</a:t>
              </a:r>
            </a:p>
          </p:txBody>
        </p:sp>
        <p:sp>
          <p:nvSpPr>
            <p:cNvPr id="103" name="Line 73"/>
            <p:cNvSpPr>
              <a:spLocks noChangeShapeType="1"/>
            </p:cNvSpPr>
            <p:nvPr/>
          </p:nvSpPr>
          <p:spPr bwMode="auto">
            <a:xfrm>
              <a:off x="3826" y="2750"/>
              <a:ext cx="6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4" name="Line 74"/>
            <p:cNvSpPr>
              <a:spLocks noChangeShapeType="1"/>
            </p:cNvSpPr>
            <p:nvPr/>
          </p:nvSpPr>
          <p:spPr bwMode="auto">
            <a:xfrm>
              <a:off x="3969" y="3067"/>
              <a:ext cx="4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5" name="Line 75"/>
            <p:cNvSpPr>
              <a:spLocks noChangeShapeType="1"/>
            </p:cNvSpPr>
            <p:nvPr/>
          </p:nvSpPr>
          <p:spPr bwMode="auto">
            <a:xfrm flipH="1">
              <a:off x="4373" y="2750"/>
              <a:ext cx="136" cy="3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08" name="图片 10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0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669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>
            <a:extLst>
              <a:ext uri="{FF2B5EF4-FFF2-40B4-BE49-F238E27FC236}">
                <a16:creationId xmlns="" xmlns:a16="http://schemas.microsoft.com/office/drawing/2014/main" id="{1D43030C-657F-45F3-91A5-15160659A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6107" y="402799"/>
            <a:ext cx="62722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长方形的周长与面积的计算公式。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59DFF9B-D7A0-43A2-AB99-88DA0717A952}"/>
              </a:ext>
            </a:extLst>
          </p:cNvPr>
          <p:cNvGrpSpPr/>
          <p:nvPr/>
        </p:nvGrpSpPr>
        <p:grpSpPr>
          <a:xfrm>
            <a:off x="899595" y="1439423"/>
            <a:ext cx="2376488" cy="1499586"/>
            <a:chOff x="1433512" y="1384912"/>
            <a:chExt cx="2376488" cy="1351370"/>
          </a:xfrm>
        </p:grpSpPr>
        <p:sp>
          <p:nvSpPr>
            <p:cNvPr id="9" name="Rectangle 5">
              <a:extLst>
                <a:ext uri="{FF2B5EF4-FFF2-40B4-BE49-F238E27FC236}">
                  <a16:creationId xmlns="" xmlns:a16="http://schemas.microsoft.com/office/drawing/2014/main" id="{6DDAD46B-6187-4D1D-AA8E-A98028B85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512" y="1384912"/>
              <a:ext cx="1668460" cy="10028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Text Box 6">
              <a:extLst>
                <a:ext uri="{FF2B5EF4-FFF2-40B4-BE49-F238E27FC236}">
                  <a16:creationId xmlns="" xmlns:a16="http://schemas.microsoft.com/office/drawing/2014/main" id="{E3473177-A72F-4F84-A68D-60DFB02393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1824" y="2264776"/>
              <a:ext cx="720725" cy="4715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</a:p>
          </p:txBody>
        </p:sp>
        <p:sp>
          <p:nvSpPr>
            <p:cNvPr id="11" name="Text Box 7">
              <a:extLst>
                <a:ext uri="{FF2B5EF4-FFF2-40B4-BE49-F238E27FC236}">
                  <a16:creationId xmlns="" xmlns:a16="http://schemas.microsoft.com/office/drawing/2014/main" id="{226CFF97-AFD5-4DBA-8018-F6FC75CE55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0862" y="1707288"/>
              <a:ext cx="719138" cy="4715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b</a:t>
              </a:r>
            </a:p>
          </p:txBody>
        </p:sp>
      </p:grpSp>
      <p:sp>
        <p:nvSpPr>
          <p:cNvPr id="12" name="Text Box 8">
            <a:extLst>
              <a:ext uri="{FF2B5EF4-FFF2-40B4-BE49-F238E27FC236}">
                <a16:creationId xmlns="" xmlns:a16="http://schemas.microsoft.com/office/drawing/2014/main" id="{C57F2C93-85ED-4586-9B0A-E3EF68781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824" y="1203598"/>
            <a:ext cx="61926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周长公式：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长方形的周长＝（长＋宽）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字母公式：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a+b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</p:txBody>
      </p:sp>
      <p:sp>
        <p:nvSpPr>
          <p:cNvPr id="13" name="Text Box 9">
            <a:extLst>
              <a:ext uri="{FF2B5EF4-FFF2-40B4-BE49-F238E27FC236}">
                <a16:creationId xmlns="" xmlns:a16="http://schemas.microsoft.com/office/drawing/2014/main" id="{D48D9F0E-945D-4DDE-AAFD-C6C603C3D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1682" y="2067694"/>
            <a:ext cx="548075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面积公式：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长方形的面积＝长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</a:p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字母公式：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S=ab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CA84E56-D968-4E27-B79C-8B4B82D8B065}"/>
              </a:ext>
            </a:extLst>
          </p:cNvPr>
          <p:cNvSpPr/>
          <p:nvPr/>
        </p:nvSpPr>
        <p:spPr>
          <a:xfrm>
            <a:off x="899592" y="1447360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E0273E82-4F26-4C82-9214-46CD2C98A64B}"/>
              </a:ext>
            </a:extLst>
          </p:cNvPr>
          <p:cNvSpPr/>
          <p:nvPr/>
        </p:nvSpPr>
        <p:spPr>
          <a:xfrm>
            <a:off x="1175820" y="1447360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E7AC2AEB-0D1A-49BB-984A-9E69A95E1C0A}"/>
              </a:ext>
            </a:extLst>
          </p:cNvPr>
          <p:cNvSpPr/>
          <p:nvPr/>
        </p:nvSpPr>
        <p:spPr>
          <a:xfrm>
            <a:off x="1452045" y="1447360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F05DF1A9-2DE0-4B1D-B7E9-BC8C88A84E30}"/>
              </a:ext>
            </a:extLst>
          </p:cNvPr>
          <p:cNvSpPr/>
          <p:nvPr/>
        </p:nvSpPr>
        <p:spPr>
          <a:xfrm>
            <a:off x="1728270" y="1447360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5568814D-7B79-49FB-905D-0D702E936ECA}"/>
              </a:ext>
            </a:extLst>
          </p:cNvPr>
          <p:cNvSpPr/>
          <p:nvPr/>
        </p:nvSpPr>
        <p:spPr>
          <a:xfrm>
            <a:off x="2010050" y="1447360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D085CF1A-9329-4DC1-86F7-596E5B2EBE75}"/>
              </a:ext>
            </a:extLst>
          </p:cNvPr>
          <p:cNvSpPr/>
          <p:nvPr/>
        </p:nvSpPr>
        <p:spPr>
          <a:xfrm>
            <a:off x="2291830" y="1447360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E35D3E32-F32B-4453-AB24-85F738262909}"/>
              </a:ext>
            </a:extLst>
          </p:cNvPr>
          <p:cNvSpPr/>
          <p:nvPr/>
        </p:nvSpPr>
        <p:spPr>
          <a:xfrm>
            <a:off x="899592" y="1723585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AE2844E3-7569-4BF8-973C-F10A1DCCC4F6}"/>
              </a:ext>
            </a:extLst>
          </p:cNvPr>
          <p:cNvSpPr/>
          <p:nvPr/>
        </p:nvSpPr>
        <p:spPr>
          <a:xfrm>
            <a:off x="899592" y="1999810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7C46B354-B358-4F78-B3A3-CBB5B62FFA54}"/>
              </a:ext>
            </a:extLst>
          </p:cNvPr>
          <p:cNvSpPr/>
          <p:nvPr/>
        </p:nvSpPr>
        <p:spPr>
          <a:xfrm>
            <a:off x="899592" y="2276035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Picture 3">
            <a:extLst>
              <a:ext uri="{FF2B5EF4-FFF2-40B4-BE49-F238E27FC236}">
                <a16:creationId xmlns="" xmlns:a16="http://schemas.microsoft.com/office/drawing/2014/main" id="{8143EECA-180F-4971-9C39-13AAA7D3F3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9590" y="2906225"/>
            <a:ext cx="1004234" cy="153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组合 4">
            <a:extLst>
              <a:ext uri="{FF2B5EF4-FFF2-40B4-BE49-F238E27FC236}">
                <a16:creationId xmlns="" xmlns:a16="http://schemas.microsoft.com/office/drawing/2014/main" id="{238EA8B7-1C1A-4C2D-805F-4AA4DB595964}"/>
              </a:ext>
            </a:extLst>
          </p:cNvPr>
          <p:cNvGrpSpPr>
            <a:grpSpLocks/>
          </p:cNvGrpSpPr>
          <p:nvPr/>
        </p:nvGrpSpPr>
        <p:grpSpPr bwMode="auto">
          <a:xfrm>
            <a:off x="2069774" y="3191286"/>
            <a:ext cx="5670578" cy="1244023"/>
            <a:chOff x="2366021" y="1091504"/>
            <a:chExt cx="2965708" cy="667083"/>
          </a:xfrm>
          <a:noFill/>
        </p:grpSpPr>
        <p:sp>
          <p:nvSpPr>
            <p:cNvPr id="27" name="云形标注 82">
              <a:extLst>
                <a:ext uri="{FF2B5EF4-FFF2-40B4-BE49-F238E27FC236}">
                  <a16:creationId xmlns="" xmlns:a16="http://schemas.microsoft.com/office/drawing/2014/main" id="{8E29761C-7D59-48FA-9C5C-1EE853C16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6021" y="1091504"/>
              <a:ext cx="2965708" cy="667083"/>
            </a:xfrm>
            <a:prstGeom prst="cloudCallout">
              <a:avLst>
                <a:gd name="adj1" fmla="val -56437"/>
                <a:gd name="adj2" fmla="val -19789"/>
              </a:avLst>
            </a:prstGeom>
            <a:grpFill/>
            <a:ln w="19050" algn="ctr">
              <a:solidFill>
                <a:srgbClr val="82583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8" name="矩形 4">
              <a:extLst>
                <a:ext uri="{FF2B5EF4-FFF2-40B4-BE49-F238E27FC236}">
                  <a16:creationId xmlns="" xmlns:a16="http://schemas.microsoft.com/office/drawing/2014/main" id="{FE61B67C-0A7A-4ED4-97FD-CC071CC65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6837" y="1174449"/>
              <a:ext cx="2274673" cy="5116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solidFill>
                    <a:srgbClr val="002060"/>
                  </a:solidFill>
                  <a:latin typeface="楷体" pitchFamily="49" charset="-122"/>
                  <a:ea typeface="楷体" pitchFamily="49" charset="-122"/>
                </a:rPr>
                <a:t>用数方格的方法可以推导</a:t>
              </a:r>
              <a:r>
                <a:rPr lang="zh-CN" altLang="en-US" b="1" dirty="0" smtClean="0">
                  <a:solidFill>
                    <a:srgbClr val="002060"/>
                  </a:solidFill>
                  <a:latin typeface="楷体" pitchFamily="49" charset="-122"/>
                  <a:ea typeface="楷体" pitchFamily="49" charset="-122"/>
                </a:rPr>
                <a:t>出长方形</a:t>
              </a:r>
              <a:r>
                <a:rPr lang="zh-CN" altLang="en-US" b="1" dirty="0">
                  <a:solidFill>
                    <a:srgbClr val="002060"/>
                  </a:solidFill>
                  <a:latin typeface="楷体" pitchFamily="49" charset="-122"/>
                  <a:ea typeface="楷体" pitchFamily="49" charset="-122"/>
                </a:rPr>
                <a:t>的面积公式。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0" name="图片 2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262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59DFF9B-D7A0-43A2-AB99-88DA0717A952}"/>
              </a:ext>
            </a:extLst>
          </p:cNvPr>
          <p:cNvGrpSpPr/>
          <p:nvPr/>
        </p:nvGrpSpPr>
        <p:grpSpPr>
          <a:xfrm>
            <a:off x="1115619" y="1384912"/>
            <a:ext cx="1387005" cy="1430157"/>
            <a:chOff x="1433512" y="1384912"/>
            <a:chExt cx="1387005" cy="1288803"/>
          </a:xfrm>
        </p:grpSpPr>
        <p:sp>
          <p:nvSpPr>
            <p:cNvPr id="9" name="Rectangle 5">
              <a:extLst>
                <a:ext uri="{FF2B5EF4-FFF2-40B4-BE49-F238E27FC236}">
                  <a16:creationId xmlns="" xmlns:a16="http://schemas.microsoft.com/office/drawing/2014/main" id="{6DDAD46B-6187-4D1D-AA8E-A98028B85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512" y="1384912"/>
              <a:ext cx="1104900" cy="10028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Text Box 6">
              <a:extLst>
                <a:ext uri="{FF2B5EF4-FFF2-40B4-BE49-F238E27FC236}">
                  <a16:creationId xmlns="" xmlns:a16="http://schemas.microsoft.com/office/drawing/2014/main" id="{E3473177-A72F-4F84-A68D-60DFB02393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7704" y="2202209"/>
              <a:ext cx="720725" cy="4715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</a:p>
          </p:txBody>
        </p:sp>
        <p:sp>
          <p:nvSpPr>
            <p:cNvPr id="11" name="Text Box 7">
              <a:extLst>
                <a:ext uri="{FF2B5EF4-FFF2-40B4-BE49-F238E27FC236}">
                  <a16:creationId xmlns="" xmlns:a16="http://schemas.microsoft.com/office/drawing/2014/main" id="{226CFF97-AFD5-4DBA-8018-F6FC75CE55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4292" y="1675755"/>
              <a:ext cx="276225" cy="4715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</a:p>
          </p:txBody>
        </p:sp>
      </p:grpSp>
      <p:sp>
        <p:nvSpPr>
          <p:cNvPr id="12" name="Text Box 8">
            <a:extLst>
              <a:ext uri="{FF2B5EF4-FFF2-40B4-BE49-F238E27FC236}">
                <a16:creationId xmlns="" xmlns:a16="http://schemas.microsoft.com/office/drawing/2014/main" id="{C57F2C93-85ED-4586-9B0A-E3EF68781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8466" y="1221523"/>
            <a:ext cx="555620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周长公式：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正方形的周长＝边长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×4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字母公式：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4a</a:t>
            </a:r>
          </a:p>
        </p:txBody>
      </p:sp>
      <p:sp>
        <p:nvSpPr>
          <p:cNvPr id="13" name="Text Box 9">
            <a:extLst>
              <a:ext uri="{FF2B5EF4-FFF2-40B4-BE49-F238E27FC236}">
                <a16:creationId xmlns="" xmlns:a16="http://schemas.microsoft.com/office/drawing/2014/main" id="{D48D9F0E-945D-4DDE-AAFD-C6C603C3D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824" y="2028785"/>
            <a:ext cx="563126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面积公式：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正方形的面积＝边长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边长</a:t>
            </a:r>
          </a:p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字母公式：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S=a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CA84E56-D968-4E27-B79C-8B4B82D8B065}"/>
              </a:ext>
            </a:extLst>
          </p:cNvPr>
          <p:cNvSpPr/>
          <p:nvPr/>
        </p:nvSpPr>
        <p:spPr>
          <a:xfrm>
            <a:off x="1115616" y="1392849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E0273E82-4F26-4C82-9214-46CD2C98A64B}"/>
              </a:ext>
            </a:extLst>
          </p:cNvPr>
          <p:cNvSpPr/>
          <p:nvPr/>
        </p:nvSpPr>
        <p:spPr>
          <a:xfrm>
            <a:off x="1391844" y="1392849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E7AC2AEB-0D1A-49BB-984A-9E69A95E1C0A}"/>
              </a:ext>
            </a:extLst>
          </p:cNvPr>
          <p:cNvSpPr/>
          <p:nvPr/>
        </p:nvSpPr>
        <p:spPr>
          <a:xfrm>
            <a:off x="1668069" y="1392849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F05DF1A9-2DE0-4B1D-B7E9-BC8C88A84E30}"/>
              </a:ext>
            </a:extLst>
          </p:cNvPr>
          <p:cNvSpPr/>
          <p:nvPr/>
        </p:nvSpPr>
        <p:spPr>
          <a:xfrm>
            <a:off x="1944294" y="1392849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E35D3E32-F32B-4453-AB24-85F738262909}"/>
              </a:ext>
            </a:extLst>
          </p:cNvPr>
          <p:cNvSpPr/>
          <p:nvPr/>
        </p:nvSpPr>
        <p:spPr>
          <a:xfrm>
            <a:off x="1115616" y="1669074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AE2844E3-7569-4BF8-973C-F10A1DCCC4F6}"/>
              </a:ext>
            </a:extLst>
          </p:cNvPr>
          <p:cNvSpPr/>
          <p:nvPr/>
        </p:nvSpPr>
        <p:spPr>
          <a:xfrm>
            <a:off x="1115616" y="1945299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7C46B354-B358-4F78-B3A3-CBB5B62FFA54}"/>
              </a:ext>
            </a:extLst>
          </p:cNvPr>
          <p:cNvSpPr/>
          <p:nvPr/>
        </p:nvSpPr>
        <p:spPr>
          <a:xfrm>
            <a:off x="1115616" y="2221524"/>
            <a:ext cx="27622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Picture 3">
            <a:extLst>
              <a:ext uri="{FF2B5EF4-FFF2-40B4-BE49-F238E27FC236}">
                <a16:creationId xmlns="" xmlns:a16="http://schemas.microsoft.com/office/drawing/2014/main" id="{8143EECA-180F-4971-9C39-13AAA7D3F3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2931790"/>
            <a:ext cx="108159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组合 4">
            <a:extLst>
              <a:ext uri="{FF2B5EF4-FFF2-40B4-BE49-F238E27FC236}">
                <a16:creationId xmlns="" xmlns:a16="http://schemas.microsoft.com/office/drawing/2014/main" id="{238EA8B7-1C1A-4C2D-805F-4AA4DB595964}"/>
              </a:ext>
            </a:extLst>
          </p:cNvPr>
          <p:cNvGrpSpPr>
            <a:grpSpLocks/>
          </p:cNvGrpSpPr>
          <p:nvPr/>
        </p:nvGrpSpPr>
        <p:grpSpPr bwMode="auto">
          <a:xfrm>
            <a:off x="1781741" y="3363838"/>
            <a:ext cx="6797419" cy="977516"/>
            <a:chOff x="2366021" y="1091504"/>
            <a:chExt cx="2965708" cy="721171"/>
          </a:xfrm>
          <a:noFill/>
        </p:grpSpPr>
        <p:sp>
          <p:nvSpPr>
            <p:cNvPr id="27" name="云形标注 82">
              <a:extLst>
                <a:ext uri="{FF2B5EF4-FFF2-40B4-BE49-F238E27FC236}">
                  <a16:creationId xmlns="" xmlns:a16="http://schemas.microsoft.com/office/drawing/2014/main" id="{8E29761C-7D59-48FA-9C5C-1EE853C16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6021" y="1091504"/>
              <a:ext cx="2965708" cy="667083"/>
            </a:xfrm>
            <a:prstGeom prst="cloudCallout">
              <a:avLst>
                <a:gd name="adj1" fmla="val -56437"/>
                <a:gd name="adj2" fmla="val -19789"/>
              </a:avLst>
            </a:prstGeom>
            <a:grpFill/>
            <a:ln w="19050" algn="ctr">
              <a:solidFill>
                <a:srgbClr val="82583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8" name="矩形 4">
              <a:extLst>
                <a:ext uri="{FF2B5EF4-FFF2-40B4-BE49-F238E27FC236}">
                  <a16:creationId xmlns="" xmlns:a16="http://schemas.microsoft.com/office/drawing/2014/main" id="{FE61B67C-0A7A-4ED4-97FD-CC071CC65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5723" y="1199600"/>
              <a:ext cx="2466305" cy="6130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2060"/>
                  </a:solidFill>
                  <a:latin typeface="楷体" pitchFamily="49" charset="-122"/>
                  <a:ea typeface="楷体" pitchFamily="49" charset="-122"/>
                </a:rPr>
                <a:t>正方形可以看作长和宽相等的长方形。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0" name="图片 2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2" name="Rectangle 4">
            <a:extLst>
              <a:ext uri="{FF2B5EF4-FFF2-40B4-BE49-F238E27FC236}">
                <a16:creationId xmlns="" xmlns:a16="http://schemas.microsoft.com/office/drawing/2014/main" id="{1D43030C-657F-45F3-91A5-15160659A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6107" y="402799"/>
            <a:ext cx="62722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长方形的周长与面积的计算公式。</a:t>
            </a:r>
          </a:p>
        </p:txBody>
      </p:sp>
    </p:spTree>
    <p:extLst>
      <p:ext uri="{BB962C8B-B14F-4D97-AF65-F5344CB8AC3E}">
        <p14:creationId xmlns:p14="http://schemas.microsoft.com/office/powerpoint/2010/main" val="243618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>
            <a:extLst>
              <a:ext uri="{FF2B5EF4-FFF2-40B4-BE49-F238E27FC236}">
                <a16:creationId xmlns="" xmlns:a16="http://schemas.microsoft.com/office/drawing/2014/main" id="{B8CD040D-E599-4FB4-A91C-B80B493E8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24960" y="3041391"/>
            <a:ext cx="1102824" cy="154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4">
            <a:extLst>
              <a:ext uri="{FF2B5EF4-FFF2-40B4-BE49-F238E27FC236}">
                <a16:creationId xmlns="" xmlns:a16="http://schemas.microsoft.com/office/drawing/2014/main" id="{1D43030C-657F-45F3-91A5-15160659A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6662" y="339502"/>
            <a:ext cx="717975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平行四边形的周长与面积的计算公式。</a:t>
            </a:r>
          </a:p>
        </p:txBody>
      </p:sp>
      <p:sp>
        <p:nvSpPr>
          <p:cNvPr id="12" name="Text Box 8">
            <a:extLst>
              <a:ext uri="{FF2B5EF4-FFF2-40B4-BE49-F238E27FC236}">
                <a16:creationId xmlns="" xmlns:a16="http://schemas.microsoft.com/office/drawing/2014/main" id="{C57F2C93-85ED-4586-9B0A-E3EF68781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824" y="1203598"/>
            <a:ext cx="61206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周长公式：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平行四边形的周长＝四边总和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字母公式：无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9">
            <a:extLst>
              <a:ext uri="{FF2B5EF4-FFF2-40B4-BE49-F238E27FC236}">
                <a16:creationId xmlns="" xmlns:a16="http://schemas.microsoft.com/office/drawing/2014/main" id="{D48D9F0E-945D-4DDE-AAFD-C6C603C3D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4959" y="2028785"/>
            <a:ext cx="558948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面积公式：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平行四边形的面积＝底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字母公式：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S=ah</a:t>
            </a:r>
            <a:endParaRPr lang="en-US" altLang="zh-CN" sz="2400" b="1" baseline="30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" name="组合 4">
            <a:extLst>
              <a:ext uri="{FF2B5EF4-FFF2-40B4-BE49-F238E27FC236}">
                <a16:creationId xmlns="" xmlns:a16="http://schemas.microsoft.com/office/drawing/2014/main" id="{238EA8B7-1C1A-4C2D-805F-4AA4DB595964}"/>
              </a:ext>
            </a:extLst>
          </p:cNvPr>
          <p:cNvGrpSpPr>
            <a:grpSpLocks/>
          </p:cNvGrpSpPr>
          <p:nvPr/>
        </p:nvGrpSpPr>
        <p:grpSpPr bwMode="auto">
          <a:xfrm>
            <a:off x="2789848" y="3291831"/>
            <a:ext cx="3870379" cy="1079056"/>
            <a:chOff x="3544603" y="939868"/>
            <a:chExt cx="4223212" cy="667083"/>
          </a:xfrm>
          <a:noFill/>
        </p:grpSpPr>
        <p:sp>
          <p:nvSpPr>
            <p:cNvPr id="27" name="云形标注 82">
              <a:extLst>
                <a:ext uri="{FF2B5EF4-FFF2-40B4-BE49-F238E27FC236}">
                  <a16:creationId xmlns="" xmlns:a16="http://schemas.microsoft.com/office/drawing/2014/main" id="{8E29761C-7D59-48FA-9C5C-1EE853C16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4603" y="939868"/>
              <a:ext cx="4223212" cy="667083"/>
            </a:xfrm>
            <a:prstGeom prst="cloudCallout">
              <a:avLst>
                <a:gd name="adj1" fmla="val -62062"/>
                <a:gd name="adj2" fmla="val -11718"/>
              </a:avLst>
            </a:prstGeom>
            <a:grpFill/>
            <a:ln w="19050" algn="ctr">
              <a:solidFill>
                <a:srgbClr val="82583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8" name="矩形 4">
              <a:extLst>
                <a:ext uri="{FF2B5EF4-FFF2-40B4-BE49-F238E27FC236}">
                  <a16:creationId xmlns="" xmlns:a16="http://schemas.microsoft.com/office/drawing/2014/main" id="{FE61B67C-0A7A-4ED4-97FD-CC071CC65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1458" y="1004845"/>
              <a:ext cx="3580645" cy="5137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2060"/>
                  </a:solidFill>
                  <a:latin typeface="楷体" pitchFamily="49" charset="-122"/>
                  <a:ea typeface="楷体" pitchFamily="49" charset="-122"/>
                </a:rPr>
                <a:t>用割补法把平行四边形转化成长方形。</a:t>
              </a:r>
            </a:p>
          </p:txBody>
        </p:sp>
      </p:grpSp>
      <p:sp>
        <p:nvSpPr>
          <p:cNvPr id="3" name="平行四边形 2">
            <a:extLst>
              <a:ext uri="{FF2B5EF4-FFF2-40B4-BE49-F238E27FC236}">
                <a16:creationId xmlns="" xmlns:a16="http://schemas.microsoft.com/office/drawing/2014/main" id="{CC387DB0-F984-486D-AE2F-F93B64B5E2FB}"/>
              </a:ext>
            </a:extLst>
          </p:cNvPr>
          <p:cNvSpPr/>
          <p:nvPr/>
        </p:nvSpPr>
        <p:spPr>
          <a:xfrm>
            <a:off x="916431" y="1523862"/>
            <a:ext cx="1704190" cy="798669"/>
          </a:xfrm>
          <a:prstGeom prst="parallelogram">
            <a:avLst>
              <a:gd name="adj" fmla="val 4646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FCCA6F7C-A43E-44E7-9DCE-DF103784DF78}"/>
              </a:ext>
            </a:extLst>
          </p:cNvPr>
          <p:cNvCxnSpPr>
            <a:cxnSpLocks/>
          </p:cNvCxnSpPr>
          <p:nvPr/>
        </p:nvCxnSpPr>
        <p:spPr>
          <a:xfrm>
            <a:off x="1295400" y="1561414"/>
            <a:ext cx="0" cy="776816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梯形 19">
            <a:extLst>
              <a:ext uri="{FF2B5EF4-FFF2-40B4-BE49-F238E27FC236}">
                <a16:creationId xmlns="" xmlns:a16="http://schemas.microsoft.com/office/drawing/2014/main" id="{D42D6791-BC0C-4D78-81D4-4CA595DE5269}"/>
              </a:ext>
            </a:extLst>
          </p:cNvPr>
          <p:cNvSpPr/>
          <p:nvPr/>
        </p:nvSpPr>
        <p:spPr>
          <a:xfrm flipV="1">
            <a:off x="1261658" y="1518972"/>
            <a:ext cx="1353831" cy="813493"/>
          </a:xfrm>
          <a:custGeom>
            <a:avLst/>
            <a:gdLst>
              <a:gd name="connsiteX0" fmla="*/ 0 w 762000"/>
              <a:gd name="connsiteY0" fmla="*/ 707492 h 707492"/>
              <a:gd name="connsiteX1" fmla="*/ 176873 w 762000"/>
              <a:gd name="connsiteY1" fmla="*/ 0 h 707492"/>
              <a:gd name="connsiteX2" fmla="*/ 585127 w 762000"/>
              <a:gd name="connsiteY2" fmla="*/ 0 h 707492"/>
              <a:gd name="connsiteX3" fmla="*/ 762000 w 762000"/>
              <a:gd name="connsiteY3" fmla="*/ 707492 h 707492"/>
              <a:gd name="connsiteX4" fmla="*/ 0 w 762000"/>
              <a:gd name="connsiteY4" fmla="*/ 707492 h 707492"/>
              <a:gd name="connsiteX0" fmla="*/ 32677 w 794677"/>
              <a:gd name="connsiteY0" fmla="*/ 717017 h 717017"/>
              <a:gd name="connsiteX1" fmla="*/ 0 w 794677"/>
              <a:gd name="connsiteY1" fmla="*/ 0 h 717017"/>
              <a:gd name="connsiteX2" fmla="*/ 617804 w 794677"/>
              <a:gd name="connsiteY2" fmla="*/ 9525 h 717017"/>
              <a:gd name="connsiteX3" fmla="*/ 794677 w 794677"/>
              <a:gd name="connsiteY3" fmla="*/ 717017 h 717017"/>
              <a:gd name="connsiteX4" fmla="*/ 32677 w 794677"/>
              <a:gd name="connsiteY4" fmla="*/ 717017 h 717017"/>
              <a:gd name="connsiteX0" fmla="*/ 0 w 762000"/>
              <a:gd name="connsiteY0" fmla="*/ 726542 h 726542"/>
              <a:gd name="connsiteX1" fmla="*/ 33998 w 762000"/>
              <a:gd name="connsiteY1" fmla="*/ 0 h 726542"/>
              <a:gd name="connsiteX2" fmla="*/ 585127 w 762000"/>
              <a:gd name="connsiteY2" fmla="*/ 19050 h 726542"/>
              <a:gd name="connsiteX3" fmla="*/ 762000 w 762000"/>
              <a:gd name="connsiteY3" fmla="*/ 726542 h 726542"/>
              <a:gd name="connsiteX4" fmla="*/ 0 w 762000"/>
              <a:gd name="connsiteY4" fmla="*/ 726542 h 726542"/>
              <a:gd name="connsiteX0" fmla="*/ 9773 w 771773"/>
              <a:gd name="connsiteY0" fmla="*/ 869251 h 869251"/>
              <a:gd name="connsiteX1" fmla="*/ 0 w 771773"/>
              <a:gd name="connsiteY1" fmla="*/ 0 h 869251"/>
              <a:gd name="connsiteX2" fmla="*/ 594900 w 771773"/>
              <a:gd name="connsiteY2" fmla="*/ 161759 h 869251"/>
              <a:gd name="connsiteX3" fmla="*/ 771773 w 771773"/>
              <a:gd name="connsiteY3" fmla="*/ 869251 h 869251"/>
              <a:gd name="connsiteX4" fmla="*/ 9773 w 771773"/>
              <a:gd name="connsiteY4" fmla="*/ 869251 h 869251"/>
              <a:gd name="connsiteX0" fmla="*/ 9773 w 771773"/>
              <a:gd name="connsiteY0" fmla="*/ 870588 h 870588"/>
              <a:gd name="connsiteX1" fmla="*/ 0 w 771773"/>
              <a:gd name="connsiteY1" fmla="*/ 1337 h 870588"/>
              <a:gd name="connsiteX2" fmla="*/ 556601 w 771773"/>
              <a:gd name="connsiteY2" fmla="*/ 0 h 870588"/>
              <a:gd name="connsiteX3" fmla="*/ 771773 w 771773"/>
              <a:gd name="connsiteY3" fmla="*/ 870588 h 870588"/>
              <a:gd name="connsiteX4" fmla="*/ 9773 w 771773"/>
              <a:gd name="connsiteY4" fmla="*/ 870588 h 870588"/>
              <a:gd name="connsiteX0" fmla="*/ 9773 w 771773"/>
              <a:gd name="connsiteY0" fmla="*/ 890975 h 890975"/>
              <a:gd name="connsiteX1" fmla="*/ 0 w 771773"/>
              <a:gd name="connsiteY1" fmla="*/ 21724 h 890975"/>
              <a:gd name="connsiteX2" fmla="*/ 562073 w 771773"/>
              <a:gd name="connsiteY2" fmla="*/ 0 h 890975"/>
              <a:gd name="connsiteX3" fmla="*/ 771773 w 771773"/>
              <a:gd name="connsiteY3" fmla="*/ 890975 h 890975"/>
              <a:gd name="connsiteX4" fmla="*/ 9773 w 771773"/>
              <a:gd name="connsiteY4" fmla="*/ 890975 h 890975"/>
              <a:gd name="connsiteX0" fmla="*/ 9773 w 771773"/>
              <a:gd name="connsiteY0" fmla="*/ 870588 h 870588"/>
              <a:gd name="connsiteX1" fmla="*/ 0 w 771773"/>
              <a:gd name="connsiteY1" fmla="*/ 1337 h 870588"/>
              <a:gd name="connsiteX2" fmla="*/ 551213 w 771773"/>
              <a:gd name="connsiteY2" fmla="*/ 0 h 870588"/>
              <a:gd name="connsiteX3" fmla="*/ 771773 w 771773"/>
              <a:gd name="connsiteY3" fmla="*/ 870588 h 870588"/>
              <a:gd name="connsiteX4" fmla="*/ 9773 w 771773"/>
              <a:gd name="connsiteY4" fmla="*/ 870588 h 870588"/>
              <a:gd name="connsiteX0" fmla="*/ 4343 w 771773"/>
              <a:gd name="connsiteY0" fmla="*/ 870588 h 870588"/>
              <a:gd name="connsiteX1" fmla="*/ 0 w 771773"/>
              <a:gd name="connsiteY1" fmla="*/ 1337 h 870588"/>
              <a:gd name="connsiteX2" fmla="*/ 551213 w 771773"/>
              <a:gd name="connsiteY2" fmla="*/ 0 h 870588"/>
              <a:gd name="connsiteX3" fmla="*/ 771773 w 771773"/>
              <a:gd name="connsiteY3" fmla="*/ 870588 h 870588"/>
              <a:gd name="connsiteX4" fmla="*/ 4343 w 771773"/>
              <a:gd name="connsiteY4" fmla="*/ 870588 h 87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1773" h="870588">
                <a:moveTo>
                  <a:pt x="4343" y="870588"/>
                </a:moveTo>
                <a:cubicBezTo>
                  <a:pt x="2895" y="580838"/>
                  <a:pt x="1448" y="291087"/>
                  <a:pt x="0" y="1337"/>
                </a:cubicBezTo>
                <a:lnTo>
                  <a:pt x="551213" y="0"/>
                </a:lnTo>
                <a:lnTo>
                  <a:pt x="771773" y="870588"/>
                </a:lnTo>
                <a:lnTo>
                  <a:pt x="4343" y="87058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>
            <a:extLst>
              <a:ext uri="{FF2B5EF4-FFF2-40B4-BE49-F238E27FC236}">
                <a16:creationId xmlns="" xmlns:a16="http://schemas.microsoft.com/office/drawing/2014/main" id="{7AF464A5-7A4E-4880-AB3F-8F48A220C78A}"/>
              </a:ext>
            </a:extLst>
          </p:cNvPr>
          <p:cNvSpPr/>
          <p:nvPr/>
        </p:nvSpPr>
        <p:spPr>
          <a:xfrm flipH="1">
            <a:off x="903910" y="1507133"/>
            <a:ext cx="370269" cy="825332"/>
          </a:xfrm>
          <a:custGeom>
            <a:avLst/>
            <a:gdLst>
              <a:gd name="connsiteX0" fmla="*/ 0 w 347409"/>
              <a:gd name="connsiteY0" fmla="*/ 825332 h 825332"/>
              <a:gd name="connsiteX1" fmla="*/ 0 w 347409"/>
              <a:gd name="connsiteY1" fmla="*/ 0 h 825332"/>
              <a:gd name="connsiteX2" fmla="*/ 347409 w 347409"/>
              <a:gd name="connsiteY2" fmla="*/ 825332 h 825332"/>
              <a:gd name="connsiteX3" fmla="*/ 0 w 347409"/>
              <a:gd name="connsiteY3" fmla="*/ 825332 h 825332"/>
              <a:gd name="connsiteX0" fmla="*/ 0 w 385509"/>
              <a:gd name="connsiteY0" fmla="*/ 825332 h 825332"/>
              <a:gd name="connsiteX1" fmla="*/ 0 w 385509"/>
              <a:gd name="connsiteY1" fmla="*/ 0 h 825332"/>
              <a:gd name="connsiteX2" fmla="*/ 385509 w 385509"/>
              <a:gd name="connsiteY2" fmla="*/ 810092 h 825332"/>
              <a:gd name="connsiteX3" fmla="*/ 0 w 385509"/>
              <a:gd name="connsiteY3" fmla="*/ 825332 h 825332"/>
              <a:gd name="connsiteX0" fmla="*/ 0 w 370269"/>
              <a:gd name="connsiteY0" fmla="*/ 825332 h 825332"/>
              <a:gd name="connsiteX1" fmla="*/ 0 w 370269"/>
              <a:gd name="connsiteY1" fmla="*/ 0 h 825332"/>
              <a:gd name="connsiteX2" fmla="*/ 370269 w 370269"/>
              <a:gd name="connsiteY2" fmla="*/ 810092 h 825332"/>
              <a:gd name="connsiteX3" fmla="*/ 0 w 370269"/>
              <a:gd name="connsiteY3" fmla="*/ 825332 h 82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69" h="825332">
                <a:moveTo>
                  <a:pt x="0" y="825332"/>
                </a:moveTo>
                <a:lnTo>
                  <a:pt x="0" y="0"/>
                </a:lnTo>
                <a:lnTo>
                  <a:pt x="370269" y="810092"/>
                </a:lnTo>
                <a:lnTo>
                  <a:pt x="0" y="825332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 Box 6">
            <a:extLst>
              <a:ext uri="{FF2B5EF4-FFF2-40B4-BE49-F238E27FC236}">
                <a16:creationId xmlns="" xmlns:a16="http://schemas.microsoft.com/office/drawing/2014/main" id="{CE3E05E9-BF94-4EB9-B520-CFF55F236B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8163" y="2198483"/>
            <a:ext cx="7207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</a:p>
        </p:txBody>
      </p:sp>
      <p:sp>
        <p:nvSpPr>
          <p:cNvPr id="35" name="Text Box 6">
            <a:extLst>
              <a:ext uri="{FF2B5EF4-FFF2-40B4-BE49-F238E27FC236}">
                <a16:creationId xmlns="" xmlns:a16="http://schemas.microsoft.com/office/drawing/2014/main" id="{7F55C02E-6460-4DFF-8FB0-BA0B7251A1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2786" y="1718616"/>
            <a:ext cx="7207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h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430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-0.00772 L 0.14635 0.0021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96" y="4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  <p:bldP spid="3" grpId="0" animBg="1"/>
      <p:bldP spid="20" grpId="0" animBg="1"/>
      <p:bldP spid="14" grpId="0" animBg="1"/>
      <p:bldP spid="14" grpId="1" animBg="1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>
            <a:extLst>
              <a:ext uri="{FF2B5EF4-FFF2-40B4-BE49-F238E27FC236}">
                <a16:creationId xmlns="" xmlns:a16="http://schemas.microsoft.com/office/drawing/2014/main" id="{B8CD040D-E599-4FB4-A91C-B80B493E8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3003798"/>
            <a:ext cx="963645" cy="135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4">
            <a:extLst>
              <a:ext uri="{FF2B5EF4-FFF2-40B4-BE49-F238E27FC236}">
                <a16:creationId xmlns="" xmlns:a16="http://schemas.microsoft.com/office/drawing/2014/main" id="{1D43030C-657F-45F3-91A5-15160659A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1661" y="339502"/>
            <a:ext cx="682475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三角形的周长与面积的计算公式。</a:t>
            </a:r>
          </a:p>
        </p:txBody>
      </p:sp>
      <p:sp>
        <p:nvSpPr>
          <p:cNvPr id="12" name="Text Box 8">
            <a:extLst>
              <a:ext uri="{FF2B5EF4-FFF2-40B4-BE49-F238E27FC236}">
                <a16:creationId xmlns="" xmlns:a16="http://schemas.microsoft.com/office/drawing/2014/main" id="{C57F2C93-85ED-4586-9B0A-E3EF68781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4300" y="1149515"/>
            <a:ext cx="57861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周长公式：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三角形的周长＝三边总和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字母公式：无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9">
            <a:extLst>
              <a:ext uri="{FF2B5EF4-FFF2-40B4-BE49-F238E27FC236}">
                <a16:creationId xmlns="" xmlns:a16="http://schemas.microsoft.com/office/drawing/2014/main" id="{D48D9F0E-945D-4DDE-AAFD-C6C603C3D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9014" y="1956777"/>
            <a:ext cx="52840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面积公式：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三角形的面积＝底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字母公式：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S=ah ÷2</a:t>
            </a:r>
            <a:endParaRPr lang="en-US" altLang="zh-CN" sz="2400" b="1" baseline="30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" name="组合 4">
            <a:extLst>
              <a:ext uri="{FF2B5EF4-FFF2-40B4-BE49-F238E27FC236}">
                <a16:creationId xmlns="" xmlns:a16="http://schemas.microsoft.com/office/drawing/2014/main" id="{238EA8B7-1C1A-4C2D-805F-4AA4DB595964}"/>
              </a:ext>
            </a:extLst>
          </p:cNvPr>
          <p:cNvGrpSpPr>
            <a:grpSpLocks/>
          </p:cNvGrpSpPr>
          <p:nvPr/>
        </p:nvGrpSpPr>
        <p:grpSpPr bwMode="auto">
          <a:xfrm>
            <a:off x="3015365" y="3003799"/>
            <a:ext cx="4537114" cy="1223072"/>
            <a:chOff x="2297960" y="1002472"/>
            <a:chExt cx="3687201" cy="756116"/>
          </a:xfrm>
          <a:noFill/>
        </p:grpSpPr>
        <p:sp>
          <p:nvSpPr>
            <p:cNvPr id="27" name="云形标注 82">
              <a:extLst>
                <a:ext uri="{FF2B5EF4-FFF2-40B4-BE49-F238E27FC236}">
                  <a16:creationId xmlns="" xmlns:a16="http://schemas.microsoft.com/office/drawing/2014/main" id="{8E29761C-7D59-48FA-9C5C-1EE853C16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7960" y="1002472"/>
              <a:ext cx="3687201" cy="756116"/>
            </a:xfrm>
            <a:prstGeom prst="cloudCallout">
              <a:avLst>
                <a:gd name="adj1" fmla="val -61475"/>
                <a:gd name="adj2" fmla="val -10889"/>
              </a:avLst>
            </a:prstGeom>
            <a:grpFill/>
            <a:ln w="19050" algn="ctr">
              <a:solidFill>
                <a:srgbClr val="82583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8" name="矩形 4">
              <a:extLst>
                <a:ext uri="{FF2B5EF4-FFF2-40B4-BE49-F238E27FC236}">
                  <a16:creationId xmlns="" xmlns:a16="http://schemas.microsoft.com/office/drawing/2014/main" id="{FE61B67C-0A7A-4ED4-97FD-CC071CC65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556" y="1111966"/>
              <a:ext cx="3147176" cy="5137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2060"/>
                  </a:solidFill>
                  <a:latin typeface="楷体" pitchFamily="49" charset="-122"/>
                  <a:ea typeface="楷体" pitchFamily="49" charset="-122"/>
                </a:rPr>
                <a:t>两个完全相等的三角形可以拼成一个平行四边形。</a:t>
              </a:r>
            </a:p>
          </p:txBody>
        </p:sp>
      </p:grpSp>
      <p:sp>
        <p:nvSpPr>
          <p:cNvPr id="34" name="Text Box 6">
            <a:extLst>
              <a:ext uri="{FF2B5EF4-FFF2-40B4-BE49-F238E27FC236}">
                <a16:creationId xmlns="" xmlns:a16="http://schemas.microsoft.com/office/drawing/2014/main" id="{CE3E05E9-BF94-4EB9-B520-CFF55F236B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8163" y="2100244"/>
            <a:ext cx="7207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5B815455-5FAD-42E5-A59F-6DB8F08F320A}"/>
              </a:ext>
            </a:extLst>
          </p:cNvPr>
          <p:cNvSpPr/>
          <p:nvPr/>
        </p:nvSpPr>
        <p:spPr>
          <a:xfrm>
            <a:off x="993508" y="1536942"/>
            <a:ext cx="886800" cy="776714"/>
          </a:xfrm>
          <a:custGeom>
            <a:avLst/>
            <a:gdLst>
              <a:gd name="connsiteX0" fmla="*/ 0 w 886800"/>
              <a:gd name="connsiteY0" fmla="*/ 861774 h 861774"/>
              <a:gd name="connsiteX1" fmla="*/ 443400 w 886800"/>
              <a:gd name="connsiteY1" fmla="*/ 0 h 861774"/>
              <a:gd name="connsiteX2" fmla="*/ 886800 w 886800"/>
              <a:gd name="connsiteY2" fmla="*/ 861774 h 861774"/>
              <a:gd name="connsiteX3" fmla="*/ 0 w 886800"/>
              <a:gd name="connsiteY3" fmla="*/ 861774 h 861774"/>
              <a:gd name="connsiteX0" fmla="*/ 0 w 886800"/>
              <a:gd name="connsiteY0" fmla="*/ 787346 h 787346"/>
              <a:gd name="connsiteX1" fmla="*/ 858070 w 886800"/>
              <a:gd name="connsiteY1" fmla="*/ 0 h 787346"/>
              <a:gd name="connsiteX2" fmla="*/ 886800 w 886800"/>
              <a:gd name="connsiteY2" fmla="*/ 787346 h 787346"/>
              <a:gd name="connsiteX3" fmla="*/ 0 w 886800"/>
              <a:gd name="connsiteY3" fmla="*/ 787346 h 787346"/>
              <a:gd name="connsiteX0" fmla="*/ 0 w 886800"/>
              <a:gd name="connsiteY0" fmla="*/ 776714 h 776714"/>
              <a:gd name="connsiteX1" fmla="*/ 666683 w 886800"/>
              <a:gd name="connsiteY1" fmla="*/ 0 h 776714"/>
              <a:gd name="connsiteX2" fmla="*/ 886800 w 886800"/>
              <a:gd name="connsiteY2" fmla="*/ 776714 h 776714"/>
              <a:gd name="connsiteX3" fmla="*/ 0 w 886800"/>
              <a:gd name="connsiteY3" fmla="*/ 776714 h 776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800" h="776714">
                <a:moveTo>
                  <a:pt x="0" y="776714"/>
                </a:moveTo>
                <a:lnTo>
                  <a:pt x="666683" y="0"/>
                </a:lnTo>
                <a:lnTo>
                  <a:pt x="886800" y="776714"/>
                </a:lnTo>
                <a:lnTo>
                  <a:pt x="0" y="776714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FCCA6F7C-A43E-44E7-9DCE-DF103784DF78}"/>
              </a:ext>
            </a:extLst>
          </p:cNvPr>
          <p:cNvCxnSpPr>
            <a:cxnSpLocks/>
          </p:cNvCxnSpPr>
          <p:nvPr/>
        </p:nvCxnSpPr>
        <p:spPr>
          <a:xfrm flipH="1">
            <a:off x="1640631" y="1536761"/>
            <a:ext cx="6011" cy="776895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6">
            <a:extLst>
              <a:ext uri="{FF2B5EF4-FFF2-40B4-BE49-F238E27FC236}">
                <a16:creationId xmlns="" xmlns:a16="http://schemas.microsoft.com/office/drawing/2014/main" id="{7F55C02E-6460-4DFF-8FB0-BA0B7251A1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71" y="1779662"/>
            <a:ext cx="7207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h</a:t>
            </a:r>
          </a:p>
        </p:txBody>
      </p:sp>
      <p:sp>
        <p:nvSpPr>
          <p:cNvPr id="44" name="等腰三角形 16">
            <a:extLst>
              <a:ext uri="{FF2B5EF4-FFF2-40B4-BE49-F238E27FC236}">
                <a16:creationId xmlns="" xmlns:a16="http://schemas.microsoft.com/office/drawing/2014/main" id="{F0112671-2266-4DD6-8356-3BCD2E5E5ED5}"/>
              </a:ext>
            </a:extLst>
          </p:cNvPr>
          <p:cNvSpPr/>
          <p:nvPr/>
        </p:nvSpPr>
        <p:spPr>
          <a:xfrm rot="10800000">
            <a:off x="1669376" y="1537657"/>
            <a:ext cx="886800" cy="776714"/>
          </a:xfrm>
          <a:custGeom>
            <a:avLst/>
            <a:gdLst>
              <a:gd name="connsiteX0" fmla="*/ 0 w 886800"/>
              <a:gd name="connsiteY0" fmla="*/ 861774 h 861774"/>
              <a:gd name="connsiteX1" fmla="*/ 443400 w 886800"/>
              <a:gd name="connsiteY1" fmla="*/ 0 h 861774"/>
              <a:gd name="connsiteX2" fmla="*/ 886800 w 886800"/>
              <a:gd name="connsiteY2" fmla="*/ 861774 h 861774"/>
              <a:gd name="connsiteX3" fmla="*/ 0 w 886800"/>
              <a:gd name="connsiteY3" fmla="*/ 861774 h 861774"/>
              <a:gd name="connsiteX0" fmla="*/ 0 w 886800"/>
              <a:gd name="connsiteY0" fmla="*/ 787346 h 787346"/>
              <a:gd name="connsiteX1" fmla="*/ 858070 w 886800"/>
              <a:gd name="connsiteY1" fmla="*/ 0 h 787346"/>
              <a:gd name="connsiteX2" fmla="*/ 886800 w 886800"/>
              <a:gd name="connsiteY2" fmla="*/ 787346 h 787346"/>
              <a:gd name="connsiteX3" fmla="*/ 0 w 886800"/>
              <a:gd name="connsiteY3" fmla="*/ 787346 h 787346"/>
              <a:gd name="connsiteX0" fmla="*/ 0 w 886800"/>
              <a:gd name="connsiteY0" fmla="*/ 776714 h 776714"/>
              <a:gd name="connsiteX1" fmla="*/ 666683 w 886800"/>
              <a:gd name="connsiteY1" fmla="*/ 0 h 776714"/>
              <a:gd name="connsiteX2" fmla="*/ 886800 w 886800"/>
              <a:gd name="connsiteY2" fmla="*/ 776714 h 776714"/>
              <a:gd name="connsiteX3" fmla="*/ 0 w 886800"/>
              <a:gd name="connsiteY3" fmla="*/ 776714 h 776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800" h="776714">
                <a:moveTo>
                  <a:pt x="0" y="776714"/>
                </a:moveTo>
                <a:lnTo>
                  <a:pt x="666683" y="0"/>
                </a:lnTo>
                <a:lnTo>
                  <a:pt x="886800" y="776714"/>
                </a:lnTo>
                <a:lnTo>
                  <a:pt x="0" y="776714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830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13" grpId="0" build="p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>
            <a:extLst>
              <a:ext uri="{FF2B5EF4-FFF2-40B4-BE49-F238E27FC236}">
                <a16:creationId xmlns="" xmlns:a16="http://schemas.microsoft.com/office/drawing/2014/main" id="{B8CD040D-E599-4FB4-A91C-B80B493E8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43608" y="3291830"/>
            <a:ext cx="1008112" cy="124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梯形 1">
            <a:extLst>
              <a:ext uri="{FF2B5EF4-FFF2-40B4-BE49-F238E27FC236}">
                <a16:creationId xmlns="" xmlns:a16="http://schemas.microsoft.com/office/drawing/2014/main" id="{4A37BE14-82D1-4086-8D9E-96D35D367451}"/>
              </a:ext>
            </a:extLst>
          </p:cNvPr>
          <p:cNvSpPr/>
          <p:nvPr/>
        </p:nvSpPr>
        <p:spPr>
          <a:xfrm>
            <a:off x="958393" y="1476337"/>
            <a:ext cx="1024522" cy="861774"/>
          </a:xfrm>
          <a:prstGeom prst="trapezoid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ectangle 4">
            <a:extLst>
              <a:ext uri="{FF2B5EF4-FFF2-40B4-BE49-F238E27FC236}">
                <a16:creationId xmlns="" xmlns:a16="http://schemas.microsoft.com/office/drawing/2014/main" id="{1D43030C-657F-45F3-91A5-15160659A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7821" y="339502"/>
            <a:ext cx="640257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梯形的周长与面积的计算公式。</a:t>
            </a:r>
          </a:p>
        </p:txBody>
      </p:sp>
      <p:sp>
        <p:nvSpPr>
          <p:cNvPr id="12" name="Text Box 8">
            <a:extLst>
              <a:ext uri="{FF2B5EF4-FFF2-40B4-BE49-F238E27FC236}">
                <a16:creationId xmlns="" xmlns:a16="http://schemas.microsoft.com/office/drawing/2014/main" id="{C57F2C93-85ED-4586-9B0A-E3EF68781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1059582"/>
            <a:ext cx="50444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周长公式：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梯形的周长＝四边总和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字母公式：无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9">
            <a:extLst>
              <a:ext uri="{FF2B5EF4-FFF2-40B4-BE49-F238E27FC236}">
                <a16:creationId xmlns="" xmlns:a16="http://schemas.microsoft.com/office/drawing/2014/main" id="{D48D9F0E-945D-4DDE-AAFD-C6C603C3D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8789" y="1923678"/>
            <a:ext cx="580971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面积公式：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梯形的面积＝（上底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下底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字母公式：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S=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a+b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)h ÷2</a:t>
            </a:r>
            <a:endParaRPr lang="en-US" altLang="zh-CN" sz="2400" b="1" baseline="30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" name="组合 4">
            <a:extLst>
              <a:ext uri="{FF2B5EF4-FFF2-40B4-BE49-F238E27FC236}">
                <a16:creationId xmlns="" xmlns:a16="http://schemas.microsoft.com/office/drawing/2014/main" id="{238EA8B7-1C1A-4C2D-805F-4AA4DB595964}"/>
              </a:ext>
            </a:extLst>
          </p:cNvPr>
          <p:cNvGrpSpPr>
            <a:grpSpLocks/>
          </p:cNvGrpSpPr>
          <p:nvPr/>
        </p:nvGrpSpPr>
        <p:grpSpPr bwMode="auto">
          <a:xfrm>
            <a:off x="2216695" y="3435846"/>
            <a:ext cx="5091609" cy="1647521"/>
            <a:chOff x="2297960" y="1091504"/>
            <a:chExt cx="2965708" cy="1018515"/>
          </a:xfrm>
          <a:noFill/>
        </p:grpSpPr>
        <p:sp>
          <p:nvSpPr>
            <p:cNvPr id="27" name="云形标注 82">
              <a:extLst>
                <a:ext uri="{FF2B5EF4-FFF2-40B4-BE49-F238E27FC236}">
                  <a16:creationId xmlns="" xmlns:a16="http://schemas.microsoft.com/office/drawing/2014/main" id="{8E29761C-7D59-48FA-9C5C-1EE853C16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7960" y="1091504"/>
              <a:ext cx="2965708" cy="667083"/>
            </a:xfrm>
            <a:prstGeom prst="cloudCallout">
              <a:avLst>
                <a:gd name="adj1" fmla="val -56437"/>
                <a:gd name="adj2" fmla="val -19789"/>
              </a:avLst>
            </a:prstGeom>
            <a:grpFill/>
            <a:ln w="19050" algn="ctr">
              <a:solidFill>
                <a:srgbClr val="82583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8" name="矩形 4">
              <a:extLst>
                <a:ext uri="{FF2B5EF4-FFF2-40B4-BE49-F238E27FC236}">
                  <a16:creationId xmlns="" xmlns:a16="http://schemas.microsoft.com/office/drawing/2014/main" id="{FE61B67C-0A7A-4ED4-97FD-CC071CC65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0948" y="1139639"/>
              <a:ext cx="2242794" cy="9703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2060"/>
                  </a:solidFill>
                  <a:latin typeface="楷体" pitchFamily="49" charset="-122"/>
                  <a:ea typeface="楷体" pitchFamily="49" charset="-122"/>
                </a:rPr>
                <a:t>两个完全相等的梯形可以拼成一个平行四边形。</a:t>
              </a:r>
            </a:p>
          </p:txBody>
        </p:sp>
      </p:grpSp>
      <p:sp>
        <p:nvSpPr>
          <p:cNvPr id="34" name="Text Box 6">
            <a:extLst>
              <a:ext uri="{FF2B5EF4-FFF2-40B4-BE49-F238E27FC236}">
                <a16:creationId xmlns="" xmlns:a16="http://schemas.microsoft.com/office/drawing/2014/main" id="{CE3E05E9-BF94-4EB9-B520-CFF55F236B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0834" y="1101973"/>
            <a:ext cx="7207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FCCA6F7C-A43E-44E7-9DCE-DF103784DF78}"/>
              </a:ext>
            </a:extLst>
          </p:cNvPr>
          <p:cNvCxnSpPr>
            <a:cxnSpLocks/>
          </p:cNvCxnSpPr>
          <p:nvPr/>
        </p:nvCxnSpPr>
        <p:spPr>
          <a:xfrm flipH="1">
            <a:off x="1211449" y="1476190"/>
            <a:ext cx="1" cy="83846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6">
            <a:extLst>
              <a:ext uri="{FF2B5EF4-FFF2-40B4-BE49-F238E27FC236}">
                <a16:creationId xmlns="" xmlns:a16="http://schemas.microsoft.com/office/drawing/2014/main" id="{7F55C02E-6460-4DFF-8FB0-BA0B7251A1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1563638"/>
            <a:ext cx="7207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h</a:t>
            </a:r>
          </a:p>
        </p:txBody>
      </p:sp>
      <p:sp>
        <p:nvSpPr>
          <p:cNvPr id="21" name="Text Box 6">
            <a:extLst>
              <a:ext uri="{FF2B5EF4-FFF2-40B4-BE49-F238E27FC236}">
                <a16:creationId xmlns="" xmlns:a16="http://schemas.microsoft.com/office/drawing/2014/main" id="{76F64AB9-1317-41EB-B735-DE1B64099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3562" y="2211710"/>
            <a:ext cx="7207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746778B-8ED0-4E35-98D4-67FB4A7A6E5A}"/>
              </a:ext>
            </a:extLst>
          </p:cNvPr>
          <p:cNvGrpSpPr/>
          <p:nvPr/>
        </p:nvGrpSpPr>
        <p:grpSpPr>
          <a:xfrm>
            <a:off x="1771313" y="1101973"/>
            <a:ext cx="1058761" cy="1541785"/>
            <a:chOff x="1772741" y="1102880"/>
            <a:chExt cx="1058761" cy="1541785"/>
          </a:xfrm>
        </p:grpSpPr>
        <p:sp>
          <p:nvSpPr>
            <p:cNvPr id="23" name="梯形 22">
              <a:extLst>
                <a:ext uri="{FF2B5EF4-FFF2-40B4-BE49-F238E27FC236}">
                  <a16:creationId xmlns="" xmlns:a16="http://schemas.microsoft.com/office/drawing/2014/main" id="{1359E3FD-4058-4078-B8FE-DFE1CD5DA274}"/>
                </a:ext>
              </a:extLst>
            </p:cNvPr>
            <p:cNvSpPr/>
            <p:nvPr/>
          </p:nvSpPr>
          <p:spPr>
            <a:xfrm rot="10800000">
              <a:off x="1772741" y="1479103"/>
              <a:ext cx="1024522" cy="861774"/>
            </a:xfrm>
            <a:prstGeom prst="trapezoid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 Box 6">
              <a:extLst>
                <a:ext uri="{FF2B5EF4-FFF2-40B4-BE49-F238E27FC236}">
                  <a16:creationId xmlns="" xmlns:a16="http://schemas.microsoft.com/office/drawing/2014/main" id="{F6058887-5C5A-43CA-BD77-779BF224E5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0777" y="1102880"/>
              <a:ext cx="72072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b</a:t>
              </a:r>
            </a:p>
          </p:txBody>
        </p:sp>
        <p:sp>
          <p:nvSpPr>
            <p:cNvPr id="25" name="Text Box 6">
              <a:extLst>
                <a:ext uri="{FF2B5EF4-FFF2-40B4-BE49-F238E27FC236}">
                  <a16:creationId xmlns="" xmlns:a16="http://schemas.microsoft.com/office/drawing/2014/main" id="{489161DA-D8F6-4474-9A6B-7ADCBFA3D1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4880" y="2183000"/>
              <a:ext cx="72072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606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1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1288</Words>
  <Application>Microsoft Office PowerPoint</Application>
  <PresentationFormat>全屏显示(16:9)</PresentationFormat>
  <Paragraphs>329</Paragraphs>
  <Slides>27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Arial</vt:lpstr>
      <vt:lpstr>宋体</vt:lpstr>
      <vt:lpstr>楷体</vt:lpstr>
      <vt:lpstr>Calibri</vt:lpstr>
      <vt:lpstr>华康海报体W12</vt:lpstr>
      <vt:lpstr>黑体</vt:lpstr>
      <vt:lpstr>幼圆</vt:lpstr>
      <vt:lpstr>Times New Roman</vt:lpstr>
      <vt:lpstr>Wingdings</vt:lpstr>
      <vt:lpstr>楷体_GB2312</vt:lpstr>
      <vt:lpstr>1_Office 主题</vt:lpstr>
      <vt:lpstr>2_Office 主题</vt:lpstr>
      <vt:lpstr>Microsoft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2018-11-01T06:23:01Z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